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303" r:id="rId17"/>
    <p:sldId id="276" r:id="rId18"/>
    <p:sldId id="293" r:id="rId19"/>
    <p:sldId id="277" r:id="rId20"/>
    <p:sldId id="333" r:id="rId21"/>
    <p:sldId id="269" r:id="rId22"/>
    <p:sldId id="304" r:id="rId23"/>
    <p:sldId id="305" r:id="rId24"/>
    <p:sldId id="307" r:id="rId25"/>
    <p:sldId id="306" r:id="rId26"/>
    <p:sldId id="308" r:id="rId27"/>
    <p:sldId id="336"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34"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Yeasmina Rahman" initials="YR" lastIdx="24" clrIdx="6">
    <p:extLst>
      <p:ext uri="{19B8F6BF-5375-455C-9EA6-DF929625EA0E}">
        <p15:presenceInfo xmlns:p15="http://schemas.microsoft.com/office/powerpoint/2012/main" userId="S::Yeasmina.Rahman@thebbrs.org::f576bad7-f7eb-4cf2-85f0-6cd03b2325a0" providerId="AD"/>
      </p:ext>
    </p:extLst>
  </p:cmAuthor>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619"/>
    <a:srgbClr val="1C7DDB"/>
    <a:srgbClr val="F2F4F8"/>
    <a:srgbClr val="0B49CB"/>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61" d="100"/>
          <a:sy n="61" d="100"/>
        </p:scale>
        <p:origin x="127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61"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an Ahmed" userId="0165abd3014afa25" providerId="LiveId" clId="{A1110D8E-064C-4685-B2A0-E89BCECA9A65}"/>
    <pc:docChg chg="custSel modSld">
      <pc:chgData name="Khan Ahmed" userId="0165abd3014afa25" providerId="LiveId" clId="{A1110D8E-064C-4685-B2A0-E89BCECA9A65}" dt="2021-10-26T18:24:32.542" v="20" actId="20577"/>
      <pc:docMkLst>
        <pc:docMk/>
      </pc:docMkLst>
      <pc:sldChg chg="modSp mod">
        <pc:chgData name="Khan Ahmed" userId="0165abd3014afa25" providerId="LiveId" clId="{A1110D8E-064C-4685-B2A0-E89BCECA9A65}" dt="2021-10-26T18:24:32.542" v="20" actId="20577"/>
        <pc:sldMkLst>
          <pc:docMk/>
          <pc:sldMk cId="1578726356" sldId="265"/>
        </pc:sldMkLst>
        <pc:spChg chg="mod">
          <ac:chgData name="Khan Ahmed" userId="0165abd3014afa25" providerId="LiveId" clId="{A1110D8E-064C-4685-B2A0-E89BCECA9A65}" dt="2021-10-26T18:24:32.542" v="20" actId="20577"/>
          <ac:spMkLst>
            <pc:docMk/>
            <pc:sldMk cId="1578726356" sldId="265"/>
            <ac:spMk id="5" creationId="{1B07C49E-AFFC-EC46-8930-E4D428F5F943}"/>
          </ac:spMkLst>
        </pc:spChg>
      </pc:sldChg>
      <pc:sldChg chg="delCm">
        <pc:chgData name="Khan Ahmed" userId="0165abd3014afa25" providerId="LiveId" clId="{A1110D8E-064C-4685-B2A0-E89BCECA9A65}" dt="2021-10-26T18:20:19.325" v="0" actId="1592"/>
        <pc:sldMkLst>
          <pc:docMk/>
          <pc:sldMk cId="1980221439" sldId="331"/>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tx1"/>
                </a:solidFill>
                <a:effectLst>
                  <a:outerShdw blurRad="50800" dist="38100" dir="5400000" algn="t" rotWithShape="0">
                    <a:prstClr val="black">
                      <a:alpha val="40000"/>
                    </a:prstClr>
                  </a:outerShdw>
                </a:effectLst>
                <a:latin typeface="+mn-lt"/>
                <a:ea typeface="+mn-ea"/>
                <a:cs typeface="+mn-cs"/>
              </a:defRPr>
            </a:pPr>
            <a:r>
              <a:rPr lang="en-US">
                <a:solidFill>
                  <a:schemeClr val="tx1"/>
                </a:solidFill>
              </a:rPr>
              <a:t>Model</a:t>
            </a:r>
            <a:r>
              <a:rPr lang="en-US" baseline="0">
                <a:solidFill>
                  <a:schemeClr val="tx1"/>
                </a:solidFill>
              </a:rPr>
              <a:t> Accuracy Rates</a:t>
            </a:r>
            <a:endParaRPr lang="en-US">
              <a:solidFill>
                <a:schemeClr val="tx1"/>
              </a:solidFill>
            </a:endParaRP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tx1"/>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0.13720818272271101"/>
          <c:y val="0.1413425925925926"/>
          <c:w val="0.83307212482185733"/>
          <c:h val="0.65316200058326046"/>
        </c:manualLayout>
      </c:layout>
      <c:barChart>
        <c:barDir val="col"/>
        <c:grouping val="stacked"/>
        <c:varyColors val="0"/>
        <c:ser>
          <c:idx val="0"/>
          <c:order val="0"/>
          <c:tx>
            <c:strRef>
              <c:f>Sheet1!$C$16</c:f>
              <c:strCache>
                <c:ptCount val="1"/>
                <c:pt idx="0">
                  <c:v>Accuracy %</c:v>
                </c:pt>
              </c:strCache>
            </c:strRef>
          </c:tx>
          <c:spPr>
            <a:solidFill>
              <a:schemeClr val="accent1">
                <a:lumMod val="75000"/>
              </a:schemeClr>
            </a:solidFill>
            <a:ln>
              <a:noFill/>
            </a:ln>
            <a:effectLst>
              <a:outerShdw blurRad="57150" dist="19050" dir="5400000" algn="ctr" rotWithShape="0">
                <a:srgbClr val="000000">
                  <a:alpha val="63000"/>
                </a:srgbClr>
              </a:outerShdw>
            </a:effectLst>
          </c:spPr>
          <c:invertIfNegative val="0"/>
          <c:cat>
            <c:strRef>
              <c:f>Sheet1!$B$17:$B$19</c:f>
              <c:strCache>
                <c:ptCount val="3"/>
                <c:pt idx="0">
                  <c:v>Logistic Regression</c:v>
                </c:pt>
                <c:pt idx="1">
                  <c:v>Decision Tree</c:v>
                </c:pt>
                <c:pt idx="2">
                  <c:v>KNN</c:v>
                </c:pt>
              </c:strCache>
            </c:strRef>
          </c:cat>
          <c:val>
            <c:numRef>
              <c:f>Sheet1!$C$17:$C$19</c:f>
              <c:numCache>
                <c:formatCode>0.00</c:formatCode>
                <c:ptCount val="3"/>
                <c:pt idx="0">
                  <c:v>0.83333333333333304</c:v>
                </c:pt>
                <c:pt idx="1">
                  <c:v>0.83333333333333304</c:v>
                </c:pt>
                <c:pt idx="2">
                  <c:v>0.83333333333333304</c:v>
                </c:pt>
              </c:numCache>
            </c:numRef>
          </c:val>
          <c:extLst>
            <c:ext xmlns:c16="http://schemas.microsoft.com/office/drawing/2014/chart" uri="{C3380CC4-5D6E-409C-BE32-E72D297353CC}">
              <c16:uniqueId val="{00000000-5C88-4A25-A0A0-AD4588FF280F}"/>
            </c:ext>
          </c:extLst>
        </c:ser>
        <c:dLbls>
          <c:showLegendKey val="0"/>
          <c:showVal val="0"/>
          <c:showCatName val="0"/>
          <c:showSerName val="0"/>
          <c:showPercent val="0"/>
          <c:showBubbleSize val="0"/>
        </c:dLbls>
        <c:gapWidth val="150"/>
        <c:overlap val="100"/>
        <c:axId val="329535968"/>
        <c:axId val="329535312"/>
        <c:extLst>
          <c:ext xmlns:c15="http://schemas.microsoft.com/office/drawing/2012/chart" uri="{02D57815-91ED-43cb-92C2-25804820EDAC}">
            <c15:filteredBarSeries>
              <c15:ser>
                <c:idx val="1"/>
                <c:order val="1"/>
                <c:tx>
                  <c:strRef>
                    <c:extLst>
                      <c:ext uri="{02D57815-91ED-43cb-92C2-25804820EDAC}">
                        <c15:formulaRef>
                          <c15:sqref>Sheet1!$C$16</c15:sqref>
                        </c15:formulaRef>
                      </c:ext>
                    </c:extLst>
                    <c:strCache>
                      <c:ptCount val="1"/>
                      <c:pt idx="0">
                        <c:v>Accuracy %</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Lit>
                    <c:formatCode>General</c:formatCode>
                    <c:ptCount val="1"/>
                    <c:pt idx="0">
                      <c:v>1</c:v>
                    </c:pt>
                  </c:numLit>
                </c:val>
                <c:extLst>
                  <c:ext xmlns:c16="http://schemas.microsoft.com/office/drawing/2014/chart" uri="{C3380CC4-5D6E-409C-BE32-E72D297353CC}">
                    <c16:uniqueId val="{00000001-5C88-4A25-A0A0-AD4588FF280F}"/>
                  </c:ext>
                </c:extLst>
              </c15:ser>
            </c15:filteredBarSeries>
          </c:ext>
        </c:extLst>
      </c:barChart>
      <c:catAx>
        <c:axId val="329535968"/>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tx1"/>
                    </a:solidFill>
                    <a:latin typeface="+mn-lt"/>
                    <a:ea typeface="+mn-ea"/>
                    <a:cs typeface="+mn-cs"/>
                  </a:defRPr>
                </a:pPr>
                <a:r>
                  <a:rPr lang="en-GB">
                    <a:solidFill>
                      <a:schemeClr val="tx1"/>
                    </a:solidFill>
                  </a:rPr>
                  <a:t>Models</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329535312"/>
        <c:crosses val="autoZero"/>
        <c:auto val="1"/>
        <c:lblAlgn val="ctr"/>
        <c:lblOffset val="100"/>
        <c:noMultiLvlLbl val="0"/>
      </c:catAx>
      <c:valAx>
        <c:axId val="329535312"/>
        <c:scaling>
          <c:orientation val="minMax"/>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900" b="1" i="0" u="none" strike="noStrike" kern="1200" cap="all" baseline="0">
                    <a:solidFill>
                      <a:schemeClr val="tx1"/>
                    </a:solidFill>
                    <a:latin typeface="+mn-lt"/>
                    <a:ea typeface="+mn-ea"/>
                    <a:cs typeface="+mn-cs"/>
                  </a:defRPr>
                </a:pPr>
                <a:r>
                  <a:rPr lang="en-GB">
                    <a:solidFill>
                      <a:schemeClr val="tx1"/>
                    </a:solidFill>
                  </a:rPr>
                  <a:t>Accuracy</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tx1"/>
                  </a:solidFill>
                  <a:latin typeface="+mn-lt"/>
                  <a:ea typeface="+mn-ea"/>
                  <a:cs typeface="+mn-cs"/>
                </a:defRPr>
              </a:pPr>
              <a:endParaRPr lang="en-US"/>
            </a:p>
          </c:txPr>
        </c:title>
        <c:numFmt formatCode="0.00" sourceLinked="1"/>
        <c:majorTickMark val="none"/>
        <c:minorTickMark val="none"/>
        <c:tickLblPos val="nextTo"/>
        <c:spPr>
          <a:noFill/>
          <a:ln>
            <a:solidFill>
              <a:schemeClr val="accent1">
                <a:lumMod val="50000"/>
              </a:schemeClr>
            </a:solid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329535968"/>
        <c:crosses val="autoZero"/>
        <c:crossBetween val="between"/>
      </c:valAx>
      <c:spPr>
        <a:noFill/>
        <a:ln>
          <a:solidFill>
            <a:schemeClr val="accent1">
              <a:lumMod val="50000"/>
              <a:alpha val="74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tx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diagrams/_rels/data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ata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A22B36-66FA-49CB-9A46-7E96972BCE8F}" type="doc">
      <dgm:prSet loTypeId="urn:microsoft.com/office/officeart/2005/8/layout/hProcess9" loCatId="process" qsTypeId="urn:microsoft.com/office/officeart/2005/8/quickstyle/simple1" qsCatId="simple" csTypeId="urn:microsoft.com/office/officeart/2005/8/colors/accent1_2" csCatId="accent1" phldr="1"/>
      <dgm:spPr/>
    </dgm:pt>
    <dgm:pt modelId="{C641744D-08C2-4DA4-A1D2-7600EFC60909}">
      <dgm:prSet phldrT="[Text]" custT="1"/>
      <dgm:spPr/>
      <dgm:t>
        <a:bodyPr/>
        <a:lstStyle/>
        <a:p>
          <a:r>
            <a:rPr lang="en-GB" sz="1200" b="0" dirty="0">
              <a:solidFill>
                <a:schemeClr val="tx1"/>
              </a:solidFill>
            </a:rPr>
            <a:t>Request Launch data from SpaceX API</a:t>
          </a:r>
        </a:p>
      </dgm:t>
    </dgm:pt>
    <dgm:pt modelId="{B39E7059-94DB-4FD3-AAE0-F12A7FBB1C18}" type="parTrans" cxnId="{41E229FA-399A-4CF8-9183-7B941CCF562D}">
      <dgm:prSet/>
      <dgm:spPr/>
      <dgm:t>
        <a:bodyPr/>
        <a:lstStyle/>
        <a:p>
          <a:endParaRPr lang="en-GB"/>
        </a:p>
      </dgm:t>
    </dgm:pt>
    <dgm:pt modelId="{5C0A1D16-2A74-43B2-8EE9-C77F002A0CD1}" type="sibTrans" cxnId="{41E229FA-399A-4CF8-9183-7B941CCF562D}">
      <dgm:prSet/>
      <dgm:spPr/>
      <dgm:t>
        <a:bodyPr/>
        <a:lstStyle/>
        <a:p>
          <a:endParaRPr lang="en-GB"/>
        </a:p>
      </dgm:t>
    </dgm:pt>
    <dgm:pt modelId="{F7E00EA8-C67B-4F7F-AC49-B978649E58D3}">
      <dgm:prSet phldrT="[Text]" custT="1"/>
      <dgm:spPr/>
      <dgm:t>
        <a:bodyPr/>
        <a:lstStyle/>
        <a:p>
          <a:r>
            <a:rPr lang="en-GB" sz="1200" b="0" dirty="0">
              <a:solidFill>
                <a:schemeClr val="tx1"/>
              </a:solidFill>
            </a:rPr>
            <a:t>Convert content to .Json</a:t>
          </a:r>
        </a:p>
      </dgm:t>
    </dgm:pt>
    <dgm:pt modelId="{E972FE06-12C6-4AD5-9566-DFA53C7BE745}" type="parTrans" cxnId="{CB2010FE-60AC-4C0C-9B77-67F0D39DCE2D}">
      <dgm:prSet/>
      <dgm:spPr/>
      <dgm:t>
        <a:bodyPr/>
        <a:lstStyle/>
        <a:p>
          <a:endParaRPr lang="en-GB"/>
        </a:p>
      </dgm:t>
    </dgm:pt>
    <dgm:pt modelId="{37B2AB8E-D7B0-4642-BB9D-0E6D9312167F}" type="sibTrans" cxnId="{CB2010FE-60AC-4C0C-9B77-67F0D39DCE2D}">
      <dgm:prSet/>
      <dgm:spPr/>
      <dgm:t>
        <a:bodyPr/>
        <a:lstStyle/>
        <a:p>
          <a:endParaRPr lang="en-GB"/>
        </a:p>
      </dgm:t>
    </dgm:pt>
    <dgm:pt modelId="{F72EF913-6BB5-4D25-A23A-408A4D6A3F45}">
      <dgm:prSet phldrT="[Text]" custT="1"/>
      <dgm:spPr/>
      <dgm:t>
        <a:bodyPr/>
        <a:lstStyle/>
        <a:p>
          <a:r>
            <a:rPr lang="en-GB" sz="1200" b="0" dirty="0">
              <a:solidFill>
                <a:schemeClr val="tx1"/>
              </a:solidFill>
            </a:rPr>
            <a:t>Normalise data and create panda dataframe</a:t>
          </a:r>
        </a:p>
      </dgm:t>
    </dgm:pt>
    <dgm:pt modelId="{5D0A155D-0B8C-472C-B350-0FC728368549}" type="parTrans" cxnId="{0B9B4033-FC40-4BFA-AE28-003E579BFFD6}">
      <dgm:prSet/>
      <dgm:spPr/>
      <dgm:t>
        <a:bodyPr/>
        <a:lstStyle/>
        <a:p>
          <a:endParaRPr lang="en-GB"/>
        </a:p>
      </dgm:t>
    </dgm:pt>
    <dgm:pt modelId="{F604CEAD-832E-400B-8DFC-9E5BA334D6BD}" type="sibTrans" cxnId="{0B9B4033-FC40-4BFA-AE28-003E579BFFD6}">
      <dgm:prSet/>
      <dgm:spPr/>
      <dgm:t>
        <a:bodyPr/>
        <a:lstStyle/>
        <a:p>
          <a:endParaRPr lang="en-GB"/>
        </a:p>
      </dgm:t>
    </dgm:pt>
    <dgm:pt modelId="{C3EA7C92-C9F8-4EE6-8DEE-A3507F279305}">
      <dgm:prSet phldrT="[Text]" custT="1"/>
      <dgm:spPr/>
      <dgm:t>
        <a:bodyPr/>
        <a:lstStyle/>
        <a:p>
          <a:r>
            <a:rPr lang="en-GB" sz="1200" dirty="0">
              <a:solidFill>
                <a:schemeClr val="tx1"/>
              </a:solidFill>
            </a:rPr>
            <a:t>Use API again to obtain information that is not identification  numbers.</a:t>
          </a:r>
        </a:p>
      </dgm:t>
    </dgm:pt>
    <dgm:pt modelId="{EA7AA606-0894-4D9B-BC83-E4B1865FB803}" type="parTrans" cxnId="{18BD0434-7571-4FCE-A814-90CFD961E6E4}">
      <dgm:prSet/>
      <dgm:spPr/>
      <dgm:t>
        <a:bodyPr/>
        <a:lstStyle/>
        <a:p>
          <a:endParaRPr lang="en-GB"/>
        </a:p>
      </dgm:t>
    </dgm:pt>
    <dgm:pt modelId="{122224A8-D128-49C4-9B80-021633EE9F95}" type="sibTrans" cxnId="{18BD0434-7571-4FCE-A814-90CFD961E6E4}">
      <dgm:prSet/>
      <dgm:spPr/>
      <dgm:t>
        <a:bodyPr/>
        <a:lstStyle/>
        <a:p>
          <a:endParaRPr lang="en-GB"/>
        </a:p>
      </dgm:t>
    </dgm:pt>
    <dgm:pt modelId="{452C247A-CE77-4A32-84F3-6A295C6369AD}" type="pres">
      <dgm:prSet presAssocID="{B1A22B36-66FA-49CB-9A46-7E96972BCE8F}" presName="CompostProcess" presStyleCnt="0">
        <dgm:presLayoutVars>
          <dgm:dir/>
          <dgm:resizeHandles val="exact"/>
        </dgm:presLayoutVars>
      </dgm:prSet>
      <dgm:spPr/>
    </dgm:pt>
    <dgm:pt modelId="{824FA362-97F6-4692-99D6-9878B6000A93}" type="pres">
      <dgm:prSet presAssocID="{B1A22B36-66FA-49CB-9A46-7E96972BCE8F}" presName="arrow" presStyleLbl="bgShp" presStyleIdx="0" presStyleCnt="1"/>
      <dgm:spPr/>
    </dgm:pt>
    <dgm:pt modelId="{6CFA9D57-0768-46C3-8C5F-3738BF97BA1B}" type="pres">
      <dgm:prSet presAssocID="{B1A22B36-66FA-49CB-9A46-7E96972BCE8F}" presName="linearProcess" presStyleCnt="0"/>
      <dgm:spPr/>
    </dgm:pt>
    <dgm:pt modelId="{E490B781-55C1-4346-A4A8-6BB471FEE75F}" type="pres">
      <dgm:prSet presAssocID="{C641744D-08C2-4DA4-A1D2-7600EFC60909}" presName="textNode" presStyleLbl="node1" presStyleIdx="0" presStyleCnt="4">
        <dgm:presLayoutVars>
          <dgm:bulletEnabled val="1"/>
        </dgm:presLayoutVars>
      </dgm:prSet>
      <dgm:spPr/>
    </dgm:pt>
    <dgm:pt modelId="{D2F8880C-3C7B-40ED-A57C-B03A1A7C9DC7}" type="pres">
      <dgm:prSet presAssocID="{5C0A1D16-2A74-43B2-8EE9-C77F002A0CD1}" presName="sibTrans" presStyleCnt="0"/>
      <dgm:spPr/>
    </dgm:pt>
    <dgm:pt modelId="{62060C5C-E2C5-4BB1-8EA0-5B9A59ECC605}" type="pres">
      <dgm:prSet presAssocID="{F7E00EA8-C67B-4F7F-AC49-B978649E58D3}" presName="textNode" presStyleLbl="node1" presStyleIdx="1" presStyleCnt="4">
        <dgm:presLayoutVars>
          <dgm:bulletEnabled val="1"/>
        </dgm:presLayoutVars>
      </dgm:prSet>
      <dgm:spPr/>
    </dgm:pt>
    <dgm:pt modelId="{BADF5937-27D1-47C3-8383-C6A6BAF9D5F2}" type="pres">
      <dgm:prSet presAssocID="{37B2AB8E-D7B0-4642-BB9D-0E6D9312167F}" presName="sibTrans" presStyleCnt="0"/>
      <dgm:spPr/>
    </dgm:pt>
    <dgm:pt modelId="{4FC2CEB9-D605-430F-8A49-0E83BC95B2ED}" type="pres">
      <dgm:prSet presAssocID="{F72EF913-6BB5-4D25-A23A-408A4D6A3F45}" presName="textNode" presStyleLbl="node1" presStyleIdx="2" presStyleCnt="4">
        <dgm:presLayoutVars>
          <dgm:bulletEnabled val="1"/>
        </dgm:presLayoutVars>
      </dgm:prSet>
      <dgm:spPr/>
    </dgm:pt>
    <dgm:pt modelId="{47FF24A3-AA4A-4A21-B6F7-C7FAB9663223}" type="pres">
      <dgm:prSet presAssocID="{F604CEAD-832E-400B-8DFC-9E5BA334D6BD}" presName="sibTrans" presStyleCnt="0"/>
      <dgm:spPr/>
    </dgm:pt>
    <dgm:pt modelId="{AB0DA7D2-3199-4CED-907D-217813253351}" type="pres">
      <dgm:prSet presAssocID="{C3EA7C92-C9F8-4EE6-8DEE-A3507F279305}" presName="textNode" presStyleLbl="node1" presStyleIdx="3" presStyleCnt="4" custScaleX="118550">
        <dgm:presLayoutVars>
          <dgm:bulletEnabled val="1"/>
        </dgm:presLayoutVars>
      </dgm:prSet>
      <dgm:spPr/>
    </dgm:pt>
  </dgm:ptLst>
  <dgm:cxnLst>
    <dgm:cxn modelId="{68222012-D87F-4409-97BC-76133234DB1E}" type="presOf" srcId="{B1A22B36-66FA-49CB-9A46-7E96972BCE8F}" destId="{452C247A-CE77-4A32-84F3-6A295C6369AD}" srcOrd="0" destOrd="0" presId="urn:microsoft.com/office/officeart/2005/8/layout/hProcess9"/>
    <dgm:cxn modelId="{0B9B4033-FC40-4BFA-AE28-003E579BFFD6}" srcId="{B1A22B36-66FA-49CB-9A46-7E96972BCE8F}" destId="{F72EF913-6BB5-4D25-A23A-408A4D6A3F45}" srcOrd="2" destOrd="0" parTransId="{5D0A155D-0B8C-472C-B350-0FC728368549}" sibTransId="{F604CEAD-832E-400B-8DFC-9E5BA334D6BD}"/>
    <dgm:cxn modelId="{18BD0434-7571-4FCE-A814-90CFD961E6E4}" srcId="{B1A22B36-66FA-49CB-9A46-7E96972BCE8F}" destId="{C3EA7C92-C9F8-4EE6-8DEE-A3507F279305}" srcOrd="3" destOrd="0" parTransId="{EA7AA606-0894-4D9B-BC83-E4B1865FB803}" sibTransId="{122224A8-D128-49C4-9B80-021633EE9F95}"/>
    <dgm:cxn modelId="{F37D1872-22D5-4EA2-AC74-B3CE8C9664DF}" type="presOf" srcId="{C3EA7C92-C9F8-4EE6-8DEE-A3507F279305}" destId="{AB0DA7D2-3199-4CED-907D-217813253351}" srcOrd="0" destOrd="0" presId="urn:microsoft.com/office/officeart/2005/8/layout/hProcess9"/>
    <dgm:cxn modelId="{DB3FBE7E-4DFA-48C4-A979-3CF7469615A9}" type="presOf" srcId="{F72EF913-6BB5-4D25-A23A-408A4D6A3F45}" destId="{4FC2CEB9-D605-430F-8A49-0E83BC95B2ED}" srcOrd="0" destOrd="0" presId="urn:microsoft.com/office/officeart/2005/8/layout/hProcess9"/>
    <dgm:cxn modelId="{0754C6C1-BE3D-4E7C-9866-DD8225095FC8}" type="presOf" srcId="{F7E00EA8-C67B-4F7F-AC49-B978649E58D3}" destId="{62060C5C-E2C5-4BB1-8EA0-5B9A59ECC605}" srcOrd="0" destOrd="0" presId="urn:microsoft.com/office/officeart/2005/8/layout/hProcess9"/>
    <dgm:cxn modelId="{41E229FA-399A-4CF8-9183-7B941CCF562D}" srcId="{B1A22B36-66FA-49CB-9A46-7E96972BCE8F}" destId="{C641744D-08C2-4DA4-A1D2-7600EFC60909}" srcOrd="0" destOrd="0" parTransId="{B39E7059-94DB-4FD3-AAE0-F12A7FBB1C18}" sibTransId="{5C0A1D16-2A74-43B2-8EE9-C77F002A0CD1}"/>
    <dgm:cxn modelId="{C8625BFB-37B9-439A-88DE-3E7EC95CEEE6}" type="presOf" srcId="{C641744D-08C2-4DA4-A1D2-7600EFC60909}" destId="{E490B781-55C1-4346-A4A8-6BB471FEE75F}" srcOrd="0" destOrd="0" presId="urn:microsoft.com/office/officeart/2005/8/layout/hProcess9"/>
    <dgm:cxn modelId="{CB2010FE-60AC-4C0C-9B77-67F0D39DCE2D}" srcId="{B1A22B36-66FA-49CB-9A46-7E96972BCE8F}" destId="{F7E00EA8-C67B-4F7F-AC49-B978649E58D3}" srcOrd="1" destOrd="0" parTransId="{E972FE06-12C6-4AD5-9566-DFA53C7BE745}" sibTransId="{37B2AB8E-D7B0-4642-BB9D-0E6D9312167F}"/>
    <dgm:cxn modelId="{EABDAFB8-AAF9-4D57-9310-1F0EAA73E9D1}" type="presParOf" srcId="{452C247A-CE77-4A32-84F3-6A295C6369AD}" destId="{824FA362-97F6-4692-99D6-9878B6000A93}" srcOrd="0" destOrd="0" presId="urn:microsoft.com/office/officeart/2005/8/layout/hProcess9"/>
    <dgm:cxn modelId="{060AC03D-E213-447B-8B2E-8EA964CB6D28}" type="presParOf" srcId="{452C247A-CE77-4A32-84F3-6A295C6369AD}" destId="{6CFA9D57-0768-46C3-8C5F-3738BF97BA1B}" srcOrd="1" destOrd="0" presId="urn:microsoft.com/office/officeart/2005/8/layout/hProcess9"/>
    <dgm:cxn modelId="{5DB17A33-C8F1-4481-9021-891B7503226B}" type="presParOf" srcId="{6CFA9D57-0768-46C3-8C5F-3738BF97BA1B}" destId="{E490B781-55C1-4346-A4A8-6BB471FEE75F}" srcOrd="0" destOrd="0" presId="urn:microsoft.com/office/officeart/2005/8/layout/hProcess9"/>
    <dgm:cxn modelId="{A1760E53-534C-4DC3-B466-099466405D82}" type="presParOf" srcId="{6CFA9D57-0768-46C3-8C5F-3738BF97BA1B}" destId="{D2F8880C-3C7B-40ED-A57C-B03A1A7C9DC7}" srcOrd="1" destOrd="0" presId="urn:microsoft.com/office/officeart/2005/8/layout/hProcess9"/>
    <dgm:cxn modelId="{BEF64A34-2F00-4E23-A668-2F19825DA5B9}" type="presParOf" srcId="{6CFA9D57-0768-46C3-8C5F-3738BF97BA1B}" destId="{62060C5C-E2C5-4BB1-8EA0-5B9A59ECC605}" srcOrd="2" destOrd="0" presId="urn:microsoft.com/office/officeart/2005/8/layout/hProcess9"/>
    <dgm:cxn modelId="{1E751E6F-CCC2-4D00-9A87-F749E613DD63}" type="presParOf" srcId="{6CFA9D57-0768-46C3-8C5F-3738BF97BA1B}" destId="{BADF5937-27D1-47C3-8383-C6A6BAF9D5F2}" srcOrd="3" destOrd="0" presId="urn:microsoft.com/office/officeart/2005/8/layout/hProcess9"/>
    <dgm:cxn modelId="{9F7E17CF-1190-465D-B81A-338A32DE8B55}" type="presParOf" srcId="{6CFA9D57-0768-46C3-8C5F-3738BF97BA1B}" destId="{4FC2CEB9-D605-430F-8A49-0E83BC95B2ED}" srcOrd="4" destOrd="0" presId="urn:microsoft.com/office/officeart/2005/8/layout/hProcess9"/>
    <dgm:cxn modelId="{D93F5800-CB65-43F3-8273-14EC623BE345}" type="presParOf" srcId="{6CFA9D57-0768-46C3-8C5F-3738BF97BA1B}" destId="{47FF24A3-AA4A-4A21-B6F7-C7FAB9663223}" srcOrd="5" destOrd="0" presId="urn:microsoft.com/office/officeart/2005/8/layout/hProcess9"/>
    <dgm:cxn modelId="{007391F1-5420-443F-83C4-ED6B4B74C1B1}" type="presParOf" srcId="{6CFA9D57-0768-46C3-8C5F-3738BF97BA1B}" destId="{AB0DA7D2-3199-4CED-907D-217813253351}"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AEE561-C36D-4098-8F0C-733384E5AD77}" type="doc">
      <dgm:prSet loTypeId="urn:microsoft.com/office/officeart/2005/8/layout/hProcess9" loCatId="process" qsTypeId="urn:microsoft.com/office/officeart/2005/8/quickstyle/simple1" qsCatId="simple" csTypeId="urn:microsoft.com/office/officeart/2005/8/colors/accent1_2" csCatId="accent1" phldr="1"/>
      <dgm:spPr/>
    </dgm:pt>
    <dgm:pt modelId="{231FDDB5-BA35-404F-AC91-6B70C652F6BE}">
      <dgm:prSet phldrT="[Text]"/>
      <dgm:spPr/>
      <dgm:t>
        <a:bodyPr/>
        <a:lstStyle/>
        <a:p>
          <a:r>
            <a:rPr lang="en-GB" dirty="0">
              <a:solidFill>
                <a:schemeClr val="tx1"/>
              </a:solidFill>
            </a:rPr>
            <a:t>Extract HTML tables from Wikipedia</a:t>
          </a:r>
        </a:p>
      </dgm:t>
    </dgm:pt>
    <dgm:pt modelId="{2A4C23B4-FD16-4290-BD16-6CC56612A397}" type="parTrans" cxnId="{15472AEF-60C0-4751-835B-97966273555F}">
      <dgm:prSet/>
      <dgm:spPr/>
      <dgm:t>
        <a:bodyPr/>
        <a:lstStyle/>
        <a:p>
          <a:endParaRPr lang="en-GB"/>
        </a:p>
      </dgm:t>
    </dgm:pt>
    <dgm:pt modelId="{4D4D738C-383D-4299-9411-8B168141E6A1}" type="sibTrans" cxnId="{15472AEF-60C0-4751-835B-97966273555F}">
      <dgm:prSet/>
      <dgm:spPr/>
      <dgm:t>
        <a:bodyPr/>
        <a:lstStyle/>
        <a:p>
          <a:endParaRPr lang="en-GB"/>
        </a:p>
      </dgm:t>
    </dgm:pt>
    <dgm:pt modelId="{22B63F8D-70F3-4279-90D7-1D61FD480CCE}">
      <dgm:prSet phldrT="[Text]"/>
      <dgm:spPr/>
      <dgm:t>
        <a:bodyPr/>
        <a:lstStyle/>
        <a:p>
          <a:r>
            <a:rPr lang="en-GB" dirty="0">
              <a:solidFill>
                <a:schemeClr val="tx1"/>
              </a:solidFill>
            </a:rPr>
            <a:t>Create BeautifulSoup object from response</a:t>
          </a:r>
        </a:p>
      </dgm:t>
    </dgm:pt>
    <dgm:pt modelId="{C6745808-7C91-4AF8-BF72-C509E81C6F98}" type="parTrans" cxnId="{A8918790-243F-429C-925E-1C21F50B2CAF}">
      <dgm:prSet/>
      <dgm:spPr/>
      <dgm:t>
        <a:bodyPr/>
        <a:lstStyle/>
        <a:p>
          <a:endParaRPr lang="en-GB"/>
        </a:p>
      </dgm:t>
    </dgm:pt>
    <dgm:pt modelId="{862E1B0E-255E-40EF-9225-5014F1C84AE1}" type="sibTrans" cxnId="{A8918790-243F-429C-925E-1C21F50B2CAF}">
      <dgm:prSet/>
      <dgm:spPr/>
      <dgm:t>
        <a:bodyPr/>
        <a:lstStyle/>
        <a:p>
          <a:endParaRPr lang="en-GB"/>
        </a:p>
      </dgm:t>
    </dgm:pt>
    <dgm:pt modelId="{9140573F-89D3-44B6-8D8F-19BD47535D9B}">
      <dgm:prSet phldrT="[Text]"/>
      <dgm:spPr/>
      <dgm:t>
        <a:bodyPr/>
        <a:lstStyle/>
        <a:p>
          <a:r>
            <a:rPr lang="en-GB" dirty="0">
              <a:solidFill>
                <a:schemeClr val="tx1"/>
              </a:solidFill>
            </a:rPr>
            <a:t>Extract column/variable names from HTML table</a:t>
          </a:r>
        </a:p>
      </dgm:t>
    </dgm:pt>
    <dgm:pt modelId="{49DA2E4A-891B-4EE4-8043-7DA8A9F18C6B}" type="parTrans" cxnId="{D9B135CA-9B80-4020-9E10-E93DEFF24357}">
      <dgm:prSet/>
      <dgm:spPr/>
      <dgm:t>
        <a:bodyPr/>
        <a:lstStyle/>
        <a:p>
          <a:endParaRPr lang="en-GB"/>
        </a:p>
      </dgm:t>
    </dgm:pt>
    <dgm:pt modelId="{DE4772B8-8A34-40B4-BC0B-78564E4C2E3E}" type="sibTrans" cxnId="{D9B135CA-9B80-4020-9E10-E93DEFF24357}">
      <dgm:prSet/>
      <dgm:spPr/>
      <dgm:t>
        <a:bodyPr/>
        <a:lstStyle/>
        <a:p>
          <a:endParaRPr lang="en-GB"/>
        </a:p>
      </dgm:t>
    </dgm:pt>
    <dgm:pt modelId="{9A322965-37EA-431E-8864-DDA6DA0F932F}">
      <dgm:prSet phldrT="[Text]"/>
      <dgm:spPr/>
      <dgm:t>
        <a:bodyPr/>
        <a:lstStyle/>
        <a:p>
          <a:r>
            <a:rPr lang="en-GB" dirty="0">
              <a:solidFill>
                <a:schemeClr val="tx1"/>
              </a:solidFill>
            </a:rPr>
            <a:t>Create a dataframe from HTML tables</a:t>
          </a:r>
        </a:p>
      </dgm:t>
    </dgm:pt>
    <dgm:pt modelId="{B1924149-BBCD-402A-A6FC-E9BA26C6B892}" type="parTrans" cxnId="{7C81BCAA-38B5-4DE5-829C-315AC00F620D}">
      <dgm:prSet/>
      <dgm:spPr/>
      <dgm:t>
        <a:bodyPr/>
        <a:lstStyle/>
        <a:p>
          <a:endParaRPr lang="en-GB"/>
        </a:p>
      </dgm:t>
    </dgm:pt>
    <dgm:pt modelId="{EBBE40E8-F655-4271-A0EF-19B499F6FEF8}" type="sibTrans" cxnId="{7C81BCAA-38B5-4DE5-829C-315AC00F620D}">
      <dgm:prSet/>
      <dgm:spPr/>
      <dgm:t>
        <a:bodyPr/>
        <a:lstStyle/>
        <a:p>
          <a:endParaRPr lang="en-GB"/>
        </a:p>
      </dgm:t>
    </dgm:pt>
    <dgm:pt modelId="{232D1875-5D36-4A35-8CCE-67F7EC6BE299}" type="pres">
      <dgm:prSet presAssocID="{B9AEE561-C36D-4098-8F0C-733384E5AD77}" presName="CompostProcess" presStyleCnt="0">
        <dgm:presLayoutVars>
          <dgm:dir/>
          <dgm:resizeHandles val="exact"/>
        </dgm:presLayoutVars>
      </dgm:prSet>
      <dgm:spPr/>
    </dgm:pt>
    <dgm:pt modelId="{AD0705D5-963A-4188-BB24-D5A606F52BB4}" type="pres">
      <dgm:prSet presAssocID="{B9AEE561-C36D-4098-8F0C-733384E5AD77}" presName="arrow" presStyleLbl="bgShp" presStyleIdx="0" presStyleCnt="1" custLinFactNeighborX="92142" custLinFactNeighborY="18770"/>
      <dgm:spPr/>
    </dgm:pt>
    <dgm:pt modelId="{FEE9C31E-1931-4F86-8E1C-DBBCB86CC18F}" type="pres">
      <dgm:prSet presAssocID="{B9AEE561-C36D-4098-8F0C-733384E5AD77}" presName="linearProcess" presStyleCnt="0"/>
      <dgm:spPr/>
    </dgm:pt>
    <dgm:pt modelId="{1FDD692E-C82C-4C4C-A8A6-BEBDDB2221CD}" type="pres">
      <dgm:prSet presAssocID="{231FDDB5-BA35-404F-AC91-6B70C652F6BE}" presName="textNode" presStyleLbl="node1" presStyleIdx="0" presStyleCnt="4">
        <dgm:presLayoutVars>
          <dgm:bulletEnabled val="1"/>
        </dgm:presLayoutVars>
      </dgm:prSet>
      <dgm:spPr/>
    </dgm:pt>
    <dgm:pt modelId="{B614AA22-7CAA-4779-8CB8-5DEDEE61B81D}" type="pres">
      <dgm:prSet presAssocID="{4D4D738C-383D-4299-9411-8B168141E6A1}" presName="sibTrans" presStyleCnt="0"/>
      <dgm:spPr/>
    </dgm:pt>
    <dgm:pt modelId="{A0A2A475-CC35-4BC2-9BD1-0D890841FA8C}" type="pres">
      <dgm:prSet presAssocID="{22B63F8D-70F3-4279-90D7-1D61FD480CCE}" presName="textNode" presStyleLbl="node1" presStyleIdx="1" presStyleCnt="4">
        <dgm:presLayoutVars>
          <dgm:bulletEnabled val="1"/>
        </dgm:presLayoutVars>
      </dgm:prSet>
      <dgm:spPr/>
    </dgm:pt>
    <dgm:pt modelId="{4D4B26B0-17A0-4873-9171-77683862737C}" type="pres">
      <dgm:prSet presAssocID="{862E1B0E-255E-40EF-9225-5014F1C84AE1}" presName="sibTrans" presStyleCnt="0"/>
      <dgm:spPr/>
    </dgm:pt>
    <dgm:pt modelId="{7AB59EB6-25E5-4ED0-9752-8150CF82C9A4}" type="pres">
      <dgm:prSet presAssocID="{9140573F-89D3-44B6-8D8F-19BD47535D9B}" presName="textNode" presStyleLbl="node1" presStyleIdx="2" presStyleCnt="4">
        <dgm:presLayoutVars>
          <dgm:bulletEnabled val="1"/>
        </dgm:presLayoutVars>
      </dgm:prSet>
      <dgm:spPr/>
    </dgm:pt>
    <dgm:pt modelId="{447FCC97-DD1F-4B32-8898-10227454FEFC}" type="pres">
      <dgm:prSet presAssocID="{DE4772B8-8A34-40B4-BC0B-78564E4C2E3E}" presName="sibTrans" presStyleCnt="0"/>
      <dgm:spPr/>
    </dgm:pt>
    <dgm:pt modelId="{1D07A62C-6F63-45E3-855D-F81C65B9297A}" type="pres">
      <dgm:prSet presAssocID="{9A322965-37EA-431E-8864-DDA6DA0F932F}" presName="textNode" presStyleLbl="node1" presStyleIdx="3" presStyleCnt="4">
        <dgm:presLayoutVars>
          <dgm:bulletEnabled val="1"/>
        </dgm:presLayoutVars>
      </dgm:prSet>
      <dgm:spPr/>
    </dgm:pt>
  </dgm:ptLst>
  <dgm:cxnLst>
    <dgm:cxn modelId="{E5EB0B00-9835-4DAF-A80E-826A3616AA03}" type="presOf" srcId="{B9AEE561-C36D-4098-8F0C-733384E5AD77}" destId="{232D1875-5D36-4A35-8CCE-67F7EC6BE299}" srcOrd="0" destOrd="0" presId="urn:microsoft.com/office/officeart/2005/8/layout/hProcess9"/>
    <dgm:cxn modelId="{B78EED0B-5E75-4F44-B798-F34B2A38A03C}" type="presOf" srcId="{9140573F-89D3-44B6-8D8F-19BD47535D9B}" destId="{7AB59EB6-25E5-4ED0-9752-8150CF82C9A4}" srcOrd="0" destOrd="0" presId="urn:microsoft.com/office/officeart/2005/8/layout/hProcess9"/>
    <dgm:cxn modelId="{F6F56823-A3B9-47E7-8D37-A147FBBC4820}" type="presOf" srcId="{231FDDB5-BA35-404F-AC91-6B70C652F6BE}" destId="{1FDD692E-C82C-4C4C-A8A6-BEBDDB2221CD}" srcOrd="0" destOrd="0" presId="urn:microsoft.com/office/officeart/2005/8/layout/hProcess9"/>
    <dgm:cxn modelId="{A8918790-243F-429C-925E-1C21F50B2CAF}" srcId="{B9AEE561-C36D-4098-8F0C-733384E5AD77}" destId="{22B63F8D-70F3-4279-90D7-1D61FD480CCE}" srcOrd="1" destOrd="0" parTransId="{C6745808-7C91-4AF8-BF72-C509E81C6F98}" sibTransId="{862E1B0E-255E-40EF-9225-5014F1C84AE1}"/>
    <dgm:cxn modelId="{E8531093-AF4E-4D28-877E-756DD7DDC5D4}" type="presOf" srcId="{9A322965-37EA-431E-8864-DDA6DA0F932F}" destId="{1D07A62C-6F63-45E3-855D-F81C65B9297A}" srcOrd="0" destOrd="0" presId="urn:microsoft.com/office/officeart/2005/8/layout/hProcess9"/>
    <dgm:cxn modelId="{7C81BCAA-38B5-4DE5-829C-315AC00F620D}" srcId="{B9AEE561-C36D-4098-8F0C-733384E5AD77}" destId="{9A322965-37EA-431E-8864-DDA6DA0F932F}" srcOrd="3" destOrd="0" parTransId="{B1924149-BBCD-402A-A6FC-E9BA26C6B892}" sibTransId="{EBBE40E8-F655-4271-A0EF-19B499F6FEF8}"/>
    <dgm:cxn modelId="{D9B135CA-9B80-4020-9E10-E93DEFF24357}" srcId="{B9AEE561-C36D-4098-8F0C-733384E5AD77}" destId="{9140573F-89D3-44B6-8D8F-19BD47535D9B}" srcOrd="2" destOrd="0" parTransId="{49DA2E4A-891B-4EE4-8043-7DA8A9F18C6B}" sibTransId="{DE4772B8-8A34-40B4-BC0B-78564E4C2E3E}"/>
    <dgm:cxn modelId="{320E9EE0-BE69-4F66-B382-C3E9DE12E046}" type="presOf" srcId="{22B63F8D-70F3-4279-90D7-1D61FD480CCE}" destId="{A0A2A475-CC35-4BC2-9BD1-0D890841FA8C}" srcOrd="0" destOrd="0" presId="urn:microsoft.com/office/officeart/2005/8/layout/hProcess9"/>
    <dgm:cxn modelId="{15472AEF-60C0-4751-835B-97966273555F}" srcId="{B9AEE561-C36D-4098-8F0C-733384E5AD77}" destId="{231FDDB5-BA35-404F-AC91-6B70C652F6BE}" srcOrd="0" destOrd="0" parTransId="{2A4C23B4-FD16-4290-BD16-6CC56612A397}" sibTransId="{4D4D738C-383D-4299-9411-8B168141E6A1}"/>
    <dgm:cxn modelId="{E9B5851A-CE8B-4520-B88E-EC2C9459C849}" type="presParOf" srcId="{232D1875-5D36-4A35-8CCE-67F7EC6BE299}" destId="{AD0705D5-963A-4188-BB24-D5A606F52BB4}" srcOrd="0" destOrd="0" presId="urn:microsoft.com/office/officeart/2005/8/layout/hProcess9"/>
    <dgm:cxn modelId="{2E122BEF-01FD-4602-AA00-6C88E98DA758}" type="presParOf" srcId="{232D1875-5D36-4A35-8CCE-67F7EC6BE299}" destId="{FEE9C31E-1931-4F86-8E1C-DBBCB86CC18F}" srcOrd="1" destOrd="0" presId="urn:microsoft.com/office/officeart/2005/8/layout/hProcess9"/>
    <dgm:cxn modelId="{521D1BA0-EBE1-4297-96AA-A807B689F7EF}" type="presParOf" srcId="{FEE9C31E-1931-4F86-8E1C-DBBCB86CC18F}" destId="{1FDD692E-C82C-4C4C-A8A6-BEBDDB2221CD}" srcOrd="0" destOrd="0" presId="urn:microsoft.com/office/officeart/2005/8/layout/hProcess9"/>
    <dgm:cxn modelId="{2E268009-411A-4E1C-A2C8-215235253C5C}" type="presParOf" srcId="{FEE9C31E-1931-4F86-8E1C-DBBCB86CC18F}" destId="{B614AA22-7CAA-4779-8CB8-5DEDEE61B81D}" srcOrd="1" destOrd="0" presId="urn:microsoft.com/office/officeart/2005/8/layout/hProcess9"/>
    <dgm:cxn modelId="{18ECEC81-15CE-489F-9A7C-6C9EA66830CC}" type="presParOf" srcId="{FEE9C31E-1931-4F86-8E1C-DBBCB86CC18F}" destId="{A0A2A475-CC35-4BC2-9BD1-0D890841FA8C}" srcOrd="2" destOrd="0" presId="urn:microsoft.com/office/officeart/2005/8/layout/hProcess9"/>
    <dgm:cxn modelId="{6F3987C2-FAAC-47FB-B22D-A93DD000D6A3}" type="presParOf" srcId="{FEE9C31E-1931-4F86-8E1C-DBBCB86CC18F}" destId="{4D4B26B0-17A0-4873-9171-77683862737C}" srcOrd="3" destOrd="0" presId="urn:microsoft.com/office/officeart/2005/8/layout/hProcess9"/>
    <dgm:cxn modelId="{2B65C5DD-A59C-44ED-9666-C4F55B22645E}" type="presParOf" srcId="{FEE9C31E-1931-4F86-8E1C-DBBCB86CC18F}" destId="{7AB59EB6-25E5-4ED0-9752-8150CF82C9A4}" srcOrd="4" destOrd="0" presId="urn:microsoft.com/office/officeart/2005/8/layout/hProcess9"/>
    <dgm:cxn modelId="{F2DDF5BE-2F1E-403D-B253-25A8704F8638}" type="presParOf" srcId="{FEE9C31E-1931-4F86-8E1C-DBBCB86CC18F}" destId="{447FCC97-DD1F-4B32-8898-10227454FEFC}" srcOrd="5" destOrd="0" presId="urn:microsoft.com/office/officeart/2005/8/layout/hProcess9"/>
    <dgm:cxn modelId="{017DF2B7-1935-4428-9119-443BD6050C19}" type="presParOf" srcId="{FEE9C31E-1931-4F86-8E1C-DBBCB86CC18F}" destId="{1D07A62C-6F63-45E3-855D-F81C65B9297A}" srcOrd="6" destOrd="0" presId="urn:microsoft.com/office/officeart/2005/8/layout/hProcess9"/>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84501B-F751-4FC9-8423-1C51F97C136B}"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GB"/>
        </a:p>
      </dgm:t>
    </dgm:pt>
    <dgm:pt modelId="{34771BE5-502A-420A-A2AE-7001BB999CB3}">
      <dgm:prSet phldrT="[Text]"/>
      <dgm:spPr/>
      <dgm:t>
        <a:bodyPr/>
        <a:lstStyle/>
        <a:p>
          <a:pPr>
            <a:lnSpc>
              <a:spcPct val="100000"/>
            </a:lnSpc>
          </a:pPr>
          <a:r>
            <a:rPr lang="en-GB" dirty="0">
              <a:solidFill>
                <a:schemeClr val="tx1"/>
              </a:solidFill>
            </a:rPr>
            <a:t>Use API to request and parse SpaceX launch data</a:t>
          </a:r>
        </a:p>
      </dgm:t>
    </dgm:pt>
    <dgm:pt modelId="{6581EA1E-C08A-40BB-B9E8-10411A51930A}" type="parTrans" cxnId="{2501D613-68E0-4102-9881-3F235D49CE46}">
      <dgm:prSet/>
      <dgm:spPr/>
      <dgm:t>
        <a:bodyPr/>
        <a:lstStyle/>
        <a:p>
          <a:endParaRPr lang="en-GB"/>
        </a:p>
      </dgm:t>
    </dgm:pt>
    <dgm:pt modelId="{084B8B38-E596-419C-937E-04E6BE39B160}" type="sibTrans" cxnId="{2501D613-68E0-4102-9881-3F235D49CE46}">
      <dgm:prSet/>
      <dgm:spPr/>
      <dgm:t>
        <a:bodyPr/>
        <a:lstStyle/>
        <a:p>
          <a:endParaRPr lang="en-GB"/>
        </a:p>
      </dgm:t>
    </dgm:pt>
    <dgm:pt modelId="{4C6C5028-6472-403C-A8C0-3A1D5B4ABDCE}">
      <dgm:prSet phldrT="[Text]"/>
      <dgm:spPr/>
      <dgm:t>
        <a:bodyPr/>
        <a:lstStyle/>
        <a:p>
          <a:pPr>
            <a:lnSpc>
              <a:spcPct val="100000"/>
            </a:lnSpc>
          </a:pPr>
          <a:r>
            <a:rPr lang="en-GB" dirty="0">
              <a:solidFill>
                <a:schemeClr val="tx1"/>
              </a:solidFill>
            </a:rPr>
            <a:t>Use json_normalise method to convert into a dataframe</a:t>
          </a:r>
        </a:p>
      </dgm:t>
    </dgm:pt>
    <dgm:pt modelId="{63977335-F1F7-4753-9752-7A43CBC5FC7F}" type="parTrans" cxnId="{48E6A6DD-106D-4FE9-9400-CFF6F00AB776}">
      <dgm:prSet/>
      <dgm:spPr/>
      <dgm:t>
        <a:bodyPr/>
        <a:lstStyle/>
        <a:p>
          <a:endParaRPr lang="en-GB"/>
        </a:p>
      </dgm:t>
    </dgm:pt>
    <dgm:pt modelId="{0FDFD8CD-DFFF-423E-B987-669AD35B5EC4}" type="sibTrans" cxnId="{48E6A6DD-106D-4FE9-9400-CFF6F00AB776}">
      <dgm:prSet/>
      <dgm:spPr/>
      <dgm:t>
        <a:bodyPr/>
        <a:lstStyle/>
        <a:p>
          <a:endParaRPr lang="en-GB"/>
        </a:p>
      </dgm:t>
    </dgm:pt>
    <dgm:pt modelId="{8681BE0F-E8B3-4F1E-89CC-2122B6D21832}">
      <dgm:prSet phldrT="[Text]"/>
      <dgm:spPr/>
      <dgm:t>
        <a:bodyPr/>
        <a:lstStyle/>
        <a:p>
          <a:pPr>
            <a:lnSpc>
              <a:spcPct val="100000"/>
            </a:lnSpc>
          </a:pPr>
          <a:r>
            <a:rPr lang="en-GB">
              <a:solidFill>
                <a:schemeClr val="tx1"/>
              </a:solidFill>
            </a:rPr>
            <a:t>Clean data using customised functions </a:t>
          </a:r>
        </a:p>
      </dgm:t>
    </dgm:pt>
    <dgm:pt modelId="{4C57FCDF-5AB8-4453-94E5-CB135FA04663}" type="parTrans" cxnId="{484CA372-7B8B-4F98-AB21-2BD745CB0435}">
      <dgm:prSet/>
      <dgm:spPr/>
      <dgm:t>
        <a:bodyPr/>
        <a:lstStyle/>
        <a:p>
          <a:endParaRPr lang="en-GB"/>
        </a:p>
      </dgm:t>
    </dgm:pt>
    <dgm:pt modelId="{7A3BE7BD-FA9F-48D8-A23D-FB2C9FF795D9}" type="sibTrans" cxnId="{484CA372-7B8B-4F98-AB21-2BD745CB0435}">
      <dgm:prSet/>
      <dgm:spPr/>
      <dgm:t>
        <a:bodyPr/>
        <a:lstStyle/>
        <a:p>
          <a:endParaRPr lang="en-GB"/>
        </a:p>
      </dgm:t>
    </dgm:pt>
    <dgm:pt modelId="{32B238AA-91DC-4143-99A1-556776FAB4EA}">
      <dgm:prSet phldrT="[Text]"/>
      <dgm:spPr/>
      <dgm:t>
        <a:bodyPr/>
        <a:lstStyle/>
        <a:p>
          <a:pPr>
            <a:lnSpc>
              <a:spcPct val="100000"/>
            </a:lnSpc>
          </a:pPr>
          <a:r>
            <a:rPr lang="en-GB">
              <a:solidFill>
                <a:schemeClr val="tx1"/>
              </a:solidFill>
            </a:rPr>
            <a:t>Combine columns to dictionary </a:t>
          </a:r>
        </a:p>
      </dgm:t>
    </dgm:pt>
    <dgm:pt modelId="{00A3B7B5-9598-474A-9A28-E8EBC2AC0B14}" type="parTrans" cxnId="{58FEE8D9-43DD-4A1E-A95F-A64152CCB985}">
      <dgm:prSet/>
      <dgm:spPr/>
      <dgm:t>
        <a:bodyPr/>
        <a:lstStyle/>
        <a:p>
          <a:endParaRPr lang="en-GB"/>
        </a:p>
      </dgm:t>
    </dgm:pt>
    <dgm:pt modelId="{14956230-859D-47B5-AD26-FB55E55304E3}" type="sibTrans" cxnId="{58FEE8D9-43DD-4A1E-A95F-A64152CCB985}">
      <dgm:prSet/>
      <dgm:spPr/>
      <dgm:t>
        <a:bodyPr/>
        <a:lstStyle/>
        <a:p>
          <a:endParaRPr lang="en-GB"/>
        </a:p>
      </dgm:t>
    </dgm:pt>
    <dgm:pt modelId="{10B0E63E-9A15-4044-A67A-F347ED924F15}">
      <dgm:prSet phldrT="[Text]"/>
      <dgm:spPr/>
      <dgm:t>
        <a:bodyPr/>
        <a:lstStyle/>
        <a:p>
          <a:pPr>
            <a:lnSpc>
              <a:spcPct val="100000"/>
            </a:lnSpc>
          </a:pPr>
          <a:r>
            <a:rPr lang="en-GB" dirty="0">
              <a:solidFill>
                <a:schemeClr val="tx1"/>
              </a:solidFill>
            </a:rPr>
            <a:t>Create a panda dataframe from the above dictionary</a:t>
          </a:r>
        </a:p>
      </dgm:t>
    </dgm:pt>
    <dgm:pt modelId="{94A2990F-17C6-4023-AD90-5C80E4ED7E09}" type="parTrans" cxnId="{CD57BF74-EFF8-47B7-BE6C-574B3CB7B462}">
      <dgm:prSet/>
      <dgm:spPr/>
      <dgm:t>
        <a:bodyPr/>
        <a:lstStyle/>
        <a:p>
          <a:endParaRPr lang="en-GB"/>
        </a:p>
      </dgm:t>
    </dgm:pt>
    <dgm:pt modelId="{8069E290-AEE8-4C55-ACDB-D30BBF8B4E7A}" type="sibTrans" cxnId="{CD57BF74-EFF8-47B7-BE6C-574B3CB7B462}">
      <dgm:prSet/>
      <dgm:spPr/>
      <dgm:t>
        <a:bodyPr/>
        <a:lstStyle/>
        <a:p>
          <a:endParaRPr lang="en-GB"/>
        </a:p>
      </dgm:t>
    </dgm:pt>
    <dgm:pt modelId="{33C86D19-28DD-4564-B04F-66F973C83E66}" type="pres">
      <dgm:prSet presAssocID="{8484501B-F751-4FC9-8423-1C51F97C136B}" presName="root" presStyleCnt="0">
        <dgm:presLayoutVars>
          <dgm:dir/>
          <dgm:resizeHandles val="exact"/>
        </dgm:presLayoutVars>
      </dgm:prSet>
      <dgm:spPr/>
    </dgm:pt>
    <dgm:pt modelId="{62E0E35A-B9B0-4BC9-9F47-41EF013D61FD}" type="pres">
      <dgm:prSet presAssocID="{34771BE5-502A-420A-A2AE-7001BB999CB3}" presName="compNode" presStyleCnt="0"/>
      <dgm:spPr/>
    </dgm:pt>
    <dgm:pt modelId="{B8B813B1-8655-426F-B94F-CFEC22F6CB18}" type="pres">
      <dgm:prSet presAssocID="{34771BE5-502A-420A-A2AE-7001BB999CB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BAE4CA9E-871E-4B25-9F27-C914218CC12A}" type="pres">
      <dgm:prSet presAssocID="{34771BE5-502A-420A-A2AE-7001BB999CB3}" presName="spaceRect" presStyleCnt="0"/>
      <dgm:spPr/>
    </dgm:pt>
    <dgm:pt modelId="{887B62A0-A369-4A5D-9D2B-6F52B67F8A45}" type="pres">
      <dgm:prSet presAssocID="{34771BE5-502A-420A-A2AE-7001BB999CB3}" presName="textRect" presStyleLbl="revTx" presStyleIdx="0" presStyleCnt="5">
        <dgm:presLayoutVars>
          <dgm:chMax val="1"/>
          <dgm:chPref val="1"/>
        </dgm:presLayoutVars>
      </dgm:prSet>
      <dgm:spPr/>
    </dgm:pt>
    <dgm:pt modelId="{2E8025DF-C793-4E00-AF30-DEE9E45ADD7A}" type="pres">
      <dgm:prSet presAssocID="{084B8B38-E596-419C-937E-04E6BE39B160}" presName="sibTrans" presStyleCnt="0"/>
      <dgm:spPr/>
    </dgm:pt>
    <dgm:pt modelId="{980AB9F2-3ADA-422B-B48E-B6922BBE1115}" type="pres">
      <dgm:prSet presAssocID="{4C6C5028-6472-403C-A8C0-3A1D5B4ABDCE}" presName="compNode" presStyleCnt="0"/>
      <dgm:spPr/>
    </dgm:pt>
    <dgm:pt modelId="{513B39F5-8BC8-4BF0-8D74-A9BF4A1E7F6E}" type="pres">
      <dgm:prSet presAssocID="{4C6C5028-6472-403C-A8C0-3A1D5B4ABDC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cument"/>
        </a:ext>
      </dgm:extLst>
    </dgm:pt>
    <dgm:pt modelId="{F0C12626-C56F-4902-B35F-47CCA2819142}" type="pres">
      <dgm:prSet presAssocID="{4C6C5028-6472-403C-A8C0-3A1D5B4ABDCE}" presName="spaceRect" presStyleCnt="0"/>
      <dgm:spPr/>
    </dgm:pt>
    <dgm:pt modelId="{6B851A21-B296-44C6-B66A-3F8D42DF6484}" type="pres">
      <dgm:prSet presAssocID="{4C6C5028-6472-403C-A8C0-3A1D5B4ABDCE}" presName="textRect" presStyleLbl="revTx" presStyleIdx="1" presStyleCnt="5">
        <dgm:presLayoutVars>
          <dgm:chMax val="1"/>
          <dgm:chPref val="1"/>
        </dgm:presLayoutVars>
      </dgm:prSet>
      <dgm:spPr/>
    </dgm:pt>
    <dgm:pt modelId="{B6AB1BC6-415D-490E-8A79-8D1983D8B693}" type="pres">
      <dgm:prSet presAssocID="{0FDFD8CD-DFFF-423E-B987-669AD35B5EC4}" presName="sibTrans" presStyleCnt="0"/>
      <dgm:spPr/>
    </dgm:pt>
    <dgm:pt modelId="{2BEBA362-2905-4FB7-990E-8E34DBC11064}" type="pres">
      <dgm:prSet presAssocID="{8681BE0F-E8B3-4F1E-89CC-2122B6D21832}" presName="compNode" presStyleCnt="0"/>
      <dgm:spPr/>
    </dgm:pt>
    <dgm:pt modelId="{5CB30566-F1C3-4FF4-BE6A-F2AEC4DA5E0B}" type="pres">
      <dgm:prSet presAssocID="{8681BE0F-E8B3-4F1E-89CC-2122B6D21832}"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ears"/>
        </a:ext>
      </dgm:extLst>
    </dgm:pt>
    <dgm:pt modelId="{AB4A43D2-860A-4317-942A-0C54F3FA8451}" type="pres">
      <dgm:prSet presAssocID="{8681BE0F-E8B3-4F1E-89CC-2122B6D21832}" presName="spaceRect" presStyleCnt="0"/>
      <dgm:spPr/>
    </dgm:pt>
    <dgm:pt modelId="{53E15D62-46C9-4707-B824-0E47442FD183}" type="pres">
      <dgm:prSet presAssocID="{8681BE0F-E8B3-4F1E-89CC-2122B6D21832}" presName="textRect" presStyleLbl="revTx" presStyleIdx="2" presStyleCnt="5">
        <dgm:presLayoutVars>
          <dgm:chMax val="1"/>
          <dgm:chPref val="1"/>
        </dgm:presLayoutVars>
      </dgm:prSet>
      <dgm:spPr/>
    </dgm:pt>
    <dgm:pt modelId="{D0DB403A-D5EF-4ADA-A94D-31B6C363C989}" type="pres">
      <dgm:prSet presAssocID="{7A3BE7BD-FA9F-48D8-A23D-FB2C9FF795D9}" presName="sibTrans" presStyleCnt="0"/>
      <dgm:spPr/>
    </dgm:pt>
    <dgm:pt modelId="{C3AF5568-0BEA-431D-A70A-BFDF62064193}" type="pres">
      <dgm:prSet presAssocID="{32B238AA-91DC-4143-99A1-556776FAB4EA}" presName="compNode" presStyleCnt="0"/>
      <dgm:spPr/>
    </dgm:pt>
    <dgm:pt modelId="{A9356AE9-F231-480C-AF7E-54E6D327A017}" type="pres">
      <dgm:prSet presAssocID="{32B238AA-91DC-4143-99A1-556776FAB4E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ooks"/>
        </a:ext>
      </dgm:extLst>
    </dgm:pt>
    <dgm:pt modelId="{38E0C937-40B8-4E94-B478-64E5AE60ADB8}" type="pres">
      <dgm:prSet presAssocID="{32B238AA-91DC-4143-99A1-556776FAB4EA}" presName="spaceRect" presStyleCnt="0"/>
      <dgm:spPr/>
    </dgm:pt>
    <dgm:pt modelId="{DC89B251-D4B2-415D-8256-DD0039A48DBF}" type="pres">
      <dgm:prSet presAssocID="{32B238AA-91DC-4143-99A1-556776FAB4EA}" presName="textRect" presStyleLbl="revTx" presStyleIdx="3" presStyleCnt="5">
        <dgm:presLayoutVars>
          <dgm:chMax val="1"/>
          <dgm:chPref val="1"/>
        </dgm:presLayoutVars>
      </dgm:prSet>
      <dgm:spPr/>
    </dgm:pt>
    <dgm:pt modelId="{28377423-F907-4469-AC3E-6128838CB012}" type="pres">
      <dgm:prSet presAssocID="{14956230-859D-47B5-AD26-FB55E55304E3}" presName="sibTrans" presStyleCnt="0"/>
      <dgm:spPr/>
    </dgm:pt>
    <dgm:pt modelId="{42BA588D-2ED9-4615-BBCB-721586BE721B}" type="pres">
      <dgm:prSet presAssocID="{10B0E63E-9A15-4044-A67A-F347ED924F15}" presName="compNode" presStyleCnt="0"/>
      <dgm:spPr/>
    </dgm:pt>
    <dgm:pt modelId="{73311DD2-A4B8-475C-9EAA-171B6F04573B}" type="pres">
      <dgm:prSet presAssocID="{10B0E63E-9A15-4044-A67A-F347ED924F1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anda"/>
        </a:ext>
      </dgm:extLst>
    </dgm:pt>
    <dgm:pt modelId="{89276B65-151A-4168-818F-3E7278B31411}" type="pres">
      <dgm:prSet presAssocID="{10B0E63E-9A15-4044-A67A-F347ED924F15}" presName="spaceRect" presStyleCnt="0"/>
      <dgm:spPr/>
    </dgm:pt>
    <dgm:pt modelId="{9B5B7E61-A080-4317-92AB-BCACCAE64442}" type="pres">
      <dgm:prSet presAssocID="{10B0E63E-9A15-4044-A67A-F347ED924F15}" presName="textRect" presStyleLbl="revTx" presStyleIdx="4" presStyleCnt="5">
        <dgm:presLayoutVars>
          <dgm:chMax val="1"/>
          <dgm:chPref val="1"/>
        </dgm:presLayoutVars>
      </dgm:prSet>
      <dgm:spPr/>
    </dgm:pt>
  </dgm:ptLst>
  <dgm:cxnLst>
    <dgm:cxn modelId="{2501D613-68E0-4102-9881-3F235D49CE46}" srcId="{8484501B-F751-4FC9-8423-1C51F97C136B}" destId="{34771BE5-502A-420A-A2AE-7001BB999CB3}" srcOrd="0" destOrd="0" parTransId="{6581EA1E-C08A-40BB-B9E8-10411A51930A}" sibTransId="{084B8B38-E596-419C-937E-04E6BE39B160}"/>
    <dgm:cxn modelId="{2E973319-1861-4959-B71F-1953571E3359}" type="presOf" srcId="{32B238AA-91DC-4143-99A1-556776FAB4EA}" destId="{DC89B251-D4B2-415D-8256-DD0039A48DBF}" srcOrd="0" destOrd="0" presId="urn:microsoft.com/office/officeart/2018/2/layout/IconLabelList"/>
    <dgm:cxn modelId="{484CA372-7B8B-4F98-AB21-2BD745CB0435}" srcId="{8484501B-F751-4FC9-8423-1C51F97C136B}" destId="{8681BE0F-E8B3-4F1E-89CC-2122B6D21832}" srcOrd="2" destOrd="0" parTransId="{4C57FCDF-5AB8-4453-94E5-CB135FA04663}" sibTransId="{7A3BE7BD-FA9F-48D8-A23D-FB2C9FF795D9}"/>
    <dgm:cxn modelId="{CD57BF74-EFF8-47B7-BE6C-574B3CB7B462}" srcId="{8484501B-F751-4FC9-8423-1C51F97C136B}" destId="{10B0E63E-9A15-4044-A67A-F347ED924F15}" srcOrd="4" destOrd="0" parTransId="{94A2990F-17C6-4023-AD90-5C80E4ED7E09}" sibTransId="{8069E290-AEE8-4C55-ACDB-D30BBF8B4E7A}"/>
    <dgm:cxn modelId="{B324CE85-C59F-48F3-A0F2-B2445664D323}" type="presOf" srcId="{4C6C5028-6472-403C-A8C0-3A1D5B4ABDCE}" destId="{6B851A21-B296-44C6-B66A-3F8D42DF6484}" srcOrd="0" destOrd="0" presId="urn:microsoft.com/office/officeart/2018/2/layout/IconLabelList"/>
    <dgm:cxn modelId="{7CBAD1BF-210F-4C73-B864-21CCC8F29D19}" type="presOf" srcId="{8484501B-F751-4FC9-8423-1C51F97C136B}" destId="{33C86D19-28DD-4564-B04F-66F973C83E66}" srcOrd="0" destOrd="0" presId="urn:microsoft.com/office/officeart/2018/2/layout/IconLabelList"/>
    <dgm:cxn modelId="{58FEE8D9-43DD-4A1E-A95F-A64152CCB985}" srcId="{8484501B-F751-4FC9-8423-1C51F97C136B}" destId="{32B238AA-91DC-4143-99A1-556776FAB4EA}" srcOrd="3" destOrd="0" parTransId="{00A3B7B5-9598-474A-9A28-E8EBC2AC0B14}" sibTransId="{14956230-859D-47B5-AD26-FB55E55304E3}"/>
    <dgm:cxn modelId="{48E6A6DD-106D-4FE9-9400-CFF6F00AB776}" srcId="{8484501B-F751-4FC9-8423-1C51F97C136B}" destId="{4C6C5028-6472-403C-A8C0-3A1D5B4ABDCE}" srcOrd="1" destOrd="0" parTransId="{63977335-F1F7-4753-9752-7A43CBC5FC7F}" sibTransId="{0FDFD8CD-DFFF-423E-B987-669AD35B5EC4}"/>
    <dgm:cxn modelId="{45DC6BED-EBDF-44D4-969E-32F2B7814B93}" type="presOf" srcId="{10B0E63E-9A15-4044-A67A-F347ED924F15}" destId="{9B5B7E61-A080-4317-92AB-BCACCAE64442}" srcOrd="0" destOrd="0" presId="urn:microsoft.com/office/officeart/2018/2/layout/IconLabelList"/>
    <dgm:cxn modelId="{686BA5F6-5A56-4349-BD11-50B2644DA778}" type="presOf" srcId="{8681BE0F-E8B3-4F1E-89CC-2122B6D21832}" destId="{53E15D62-46C9-4707-B824-0E47442FD183}" srcOrd="0" destOrd="0" presId="urn:microsoft.com/office/officeart/2018/2/layout/IconLabelList"/>
    <dgm:cxn modelId="{9E9992F8-125A-404F-BB99-5233CC180EDC}" type="presOf" srcId="{34771BE5-502A-420A-A2AE-7001BB999CB3}" destId="{887B62A0-A369-4A5D-9D2B-6F52B67F8A45}" srcOrd="0" destOrd="0" presId="urn:microsoft.com/office/officeart/2018/2/layout/IconLabelList"/>
    <dgm:cxn modelId="{A149DD52-E3CE-4873-A0B3-7329F987192D}" type="presParOf" srcId="{33C86D19-28DD-4564-B04F-66F973C83E66}" destId="{62E0E35A-B9B0-4BC9-9F47-41EF013D61FD}" srcOrd="0" destOrd="0" presId="urn:microsoft.com/office/officeart/2018/2/layout/IconLabelList"/>
    <dgm:cxn modelId="{E21943EF-3E9C-4E0F-AEEC-A4347957E6AA}" type="presParOf" srcId="{62E0E35A-B9B0-4BC9-9F47-41EF013D61FD}" destId="{B8B813B1-8655-426F-B94F-CFEC22F6CB18}" srcOrd="0" destOrd="0" presId="urn:microsoft.com/office/officeart/2018/2/layout/IconLabelList"/>
    <dgm:cxn modelId="{33C0832F-4859-4B6F-81F7-71967C6D31A9}" type="presParOf" srcId="{62E0E35A-B9B0-4BC9-9F47-41EF013D61FD}" destId="{BAE4CA9E-871E-4B25-9F27-C914218CC12A}" srcOrd="1" destOrd="0" presId="urn:microsoft.com/office/officeart/2018/2/layout/IconLabelList"/>
    <dgm:cxn modelId="{F299E73C-1761-4036-95C9-C6C807A8B3A4}" type="presParOf" srcId="{62E0E35A-B9B0-4BC9-9F47-41EF013D61FD}" destId="{887B62A0-A369-4A5D-9D2B-6F52B67F8A45}" srcOrd="2" destOrd="0" presId="urn:microsoft.com/office/officeart/2018/2/layout/IconLabelList"/>
    <dgm:cxn modelId="{DD173540-6B1A-4CF3-8F40-B120BCE1853C}" type="presParOf" srcId="{33C86D19-28DD-4564-B04F-66F973C83E66}" destId="{2E8025DF-C793-4E00-AF30-DEE9E45ADD7A}" srcOrd="1" destOrd="0" presId="urn:microsoft.com/office/officeart/2018/2/layout/IconLabelList"/>
    <dgm:cxn modelId="{D528C6D2-EA5F-4076-BBDB-AF21E72FB484}" type="presParOf" srcId="{33C86D19-28DD-4564-B04F-66F973C83E66}" destId="{980AB9F2-3ADA-422B-B48E-B6922BBE1115}" srcOrd="2" destOrd="0" presId="urn:microsoft.com/office/officeart/2018/2/layout/IconLabelList"/>
    <dgm:cxn modelId="{2387FABC-3BC6-492F-9FD4-5278C93C1DC2}" type="presParOf" srcId="{980AB9F2-3ADA-422B-B48E-B6922BBE1115}" destId="{513B39F5-8BC8-4BF0-8D74-A9BF4A1E7F6E}" srcOrd="0" destOrd="0" presId="urn:microsoft.com/office/officeart/2018/2/layout/IconLabelList"/>
    <dgm:cxn modelId="{CE0FAB5E-DFA8-47FD-A7BA-1AA3141FA9AF}" type="presParOf" srcId="{980AB9F2-3ADA-422B-B48E-B6922BBE1115}" destId="{F0C12626-C56F-4902-B35F-47CCA2819142}" srcOrd="1" destOrd="0" presId="urn:microsoft.com/office/officeart/2018/2/layout/IconLabelList"/>
    <dgm:cxn modelId="{F415ACA1-6917-403F-AE57-B3468BE4289E}" type="presParOf" srcId="{980AB9F2-3ADA-422B-B48E-B6922BBE1115}" destId="{6B851A21-B296-44C6-B66A-3F8D42DF6484}" srcOrd="2" destOrd="0" presId="urn:microsoft.com/office/officeart/2018/2/layout/IconLabelList"/>
    <dgm:cxn modelId="{A7F52656-7E92-4B2D-9BD0-9862C762F312}" type="presParOf" srcId="{33C86D19-28DD-4564-B04F-66F973C83E66}" destId="{B6AB1BC6-415D-490E-8A79-8D1983D8B693}" srcOrd="3" destOrd="0" presId="urn:microsoft.com/office/officeart/2018/2/layout/IconLabelList"/>
    <dgm:cxn modelId="{69872D96-9BB2-4997-8CB9-A75C24BA76A0}" type="presParOf" srcId="{33C86D19-28DD-4564-B04F-66F973C83E66}" destId="{2BEBA362-2905-4FB7-990E-8E34DBC11064}" srcOrd="4" destOrd="0" presId="urn:microsoft.com/office/officeart/2018/2/layout/IconLabelList"/>
    <dgm:cxn modelId="{62DFD221-55CC-4AA1-9F8E-8017DB56E53E}" type="presParOf" srcId="{2BEBA362-2905-4FB7-990E-8E34DBC11064}" destId="{5CB30566-F1C3-4FF4-BE6A-F2AEC4DA5E0B}" srcOrd="0" destOrd="0" presId="urn:microsoft.com/office/officeart/2018/2/layout/IconLabelList"/>
    <dgm:cxn modelId="{B5D4AB1C-780A-4935-AD2B-F8F3CAA4BA81}" type="presParOf" srcId="{2BEBA362-2905-4FB7-990E-8E34DBC11064}" destId="{AB4A43D2-860A-4317-942A-0C54F3FA8451}" srcOrd="1" destOrd="0" presId="urn:microsoft.com/office/officeart/2018/2/layout/IconLabelList"/>
    <dgm:cxn modelId="{1BBFF754-42C2-490E-98D3-BC7DFA871253}" type="presParOf" srcId="{2BEBA362-2905-4FB7-990E-8E34DBC11064}" destId="{53E15D62-46C9-4707-B824-0E47442FD183}" srcOrd="2" destOrd="0" presId="urn:microsoft.com/office/officeart/2018/2/layout/IconLabelList"/>
    <dgm:cxn modelId="{066D41AF-FAC4-44B2-92F0-1C157240E9F0}" type="presParOf" srcId="{33C86D19-28DD-4564-B04F-66F973C83E66}" destId="{D0DB403A-D5EF-4ADA-A94D-31B6C363C989}" srcOrd="5" destOrd="0" presId="urn:microsoft.com/office/officeart/2018/2/layout/IconLabelList"/>
    <dgm:cxn modelId="{6A901197-5D63-49ED-8AA0-B7231E8F3072}" type="presParOf" srcId="{33C86D19-28DD-4564-B04F-66F973C83E66}" destId="{C3AF5568-0BEA-431D-A70A-BFDF62064193}" srcOrd="6" destOrd="0" presId="urn:microsoft.com/office/officeart/2018/2/layout/IconLabelList"/>
    <dgm:cxn modelId="{0A5E27B6-48B5-4FDD-8AAF-17B85B5E7BB7}" type="presParOf" srcId="{C3AF5568-0BEA-431D-A70A-BFDF62064193}" destId="{A9356AE9-F231-480C-AF7E-54E6D327A017}" srcOrd="0" destOrd="0" presId="urn:microsoft.com/office/officeart/2018/2/layout/IconLabelList"/>
    <dgm:cxn modelId="{DF4ADBD2-F9BB-4B26-9749-0968DFC36095}" type="presParOf" srcId="{C3AF5568-0BEA-431D-A70A-BFDF62064193}" destId="{38E0C937-40B8-4E94-B478-64E5AE60ADB8}" srcOrd="1" destOrd="0" presId="urn:microsoft.com/office/officeart/2018/2/layout/IconLabelList"/>
    <dgm:cxn modelId="{37D3756A-6A61-4ACA-92F1-89D3D7BA71E4}" type="presParOf" srcId="{C3AF5568-0BEA-431D-A70A-BFDF62064193}" destId="{DC89B251-D4B2-415D-8256-DD0039A48DBF}" srcOrd="2" destOrd="0" presId="urn:microsoft.com/office/officeart/2018/2/layout/IconLabelList"/>
    <dgm:cxn modelId="{0D51CC18-2E09-4003-BB04-86725FCECBFD}" type="presParOf" srcId="{33C86D19-28DD-4564-B04F-66F973C83E66}" destId="{28377423-F907-4469-AC3E-6128838CB012}" srcOrd="7" destOrd="0" presId="urn:microsoft.com/office/officeart/2018/2/layout/IconLabelList"/>
    <dgm:cxn modelId="{BB35FC43-C212-4366-8CDD-488B51F18C2C}" type="presParOf" srcId="{33C86D19-28DD-4564-B04F-66F973C83E66}" destId="{42BA588D-2ED9-4615-BBCB-721586BE721B}" srcOrd="8" destOrd="0" presId="urn:microsoft.com/office/officeart/2018/2/layout/IconLabelList"/>
    <dgm:cxn modelId="{1F047FD0-2A82-42A3-B504-EDD59E2149B5}" type="presParOf" srcId="{42BA588D-2ED9-4615-BBCB-721586BE721B}" destId="{73311DD2-A4B8-475C-9EAA-171B6F04573B}" srcOrd="0" destOrd="0" presId="urn:microsoft.com/office/officeart/2018/2/layout/IconLabelList"/>
    <dgm:cxn modelId="{ED01F0B7-8898-40F5-B8EA-9F31862372B7}" type="presParOf" srcId="{42BA588D-2ED9-4615-BBCB-721586BE721B}" destId="{89276B65-151A-4168-818F-3E7278B31411}" srcOrd="1" destOrd="0" presId="urn:microsoft.com/office/officeart/2018/2/layout/IconLabelList"/>
    <dgm:cxn modelId="{7405E210-F3E1-4F9A-8BD5-FB2404F69D71}" type="presParOf" srcId="{42BA588D-2ED9-4615-BBCB-721586BE721B}" destId="{9B5B7E61-A080-4317-92AB-BCACCAE64442}"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66FDC9-F5A3-4D58-BAB5-0B3E6453828E}" type="doc">
      <dgm:prSet loTypeId="urn:microsoft.com/office/officeart/2016/7/layout/LinearArrowProcessNumbered" loCatId="process" qsTypeId="urn:microsoft.com/office/officeart/2005/8/quickstyle/simple1" qsCatId="simple" csTypeId="urn:microsoft.com/office/officeart/2005/8/colors/accent1_2" csCatId="accent1" phldr="1"/>
      <dgm:spPr/>
      <dgm:t>
        <a:bodyPr/>
        <a:lstStyle/>
        <a:p>
          <a:endParaRPr lang="en-GB"/>
        </a:p>
      </dgm:t>
    </dgm:pt>
    <dgm:pt modelId="{741D7B69-C35F-4D32-8614-14B1F4BCB479}">
      <dgm:prSet phldrT="[Text]"/>
      <dgm:spPr/>
      <dgm:t>
        <a:bodyPr/>
        <a:lstStyle/>
        <a:p>
          <a:r>
            <a:rPr lang="en-GB" dirty="0">
              <a:solidFill>
                <a:schemeClr val="tx1"/>
              </a:solidFill>
            </a:rPr>
            <a:t>Use HTTP GET method to request HTML response</a:t>
          </a:r>
        </a:p>
      </dgm:t>
    </dgm:pt>
    <dgm:pt modelId="{53CF0A0A-6797-4D31-ABDE-34E4619487FB}" type="parTrans" cxnId="{6E93A6AB-8285-461C-8F51-8E6C85410B7B}">
      <dgm:prSet/>
      <dgm:spPr/>
      <dgm:t>
        <a:bodyPr/>
        <a:lstStyle/>
        <a:p>
          <a:endParaRPr lang="en-GB"/>
        </a:p>
      </dgm:t>
    </dgm:pt>
    <dgm:pt modelId="{FDF6D3D6-992D-423A-8F95-4AD9019C9138}" type="sibTrans" cxnId="{6E93A6AB-8285-461C-8F51-8E6C85410B7B}">
      <dgm:prSet phldrT="1"/>
      <dgm:spPr/>
      <dgm:t>
        <a:bodyPr/>
        <a:lstStyle/>
        <a:p>
          <a:r>
            <a:rPr lang="en-GB"/>
            <a:t>1</a:t>
          </a:r>
        </a:p>
      </dgm:t>
    </dgm:pt>
    <dgm:pt modelId="{5503F6F1-5FC1-4FA3-91F8-A5D9DF773F6E}">
      <dgm:prSet phldrT="[Text]"/>
      <dgm:spPr/>
      <dgm:t>
        <a:bodyPr/>
        <a:lstStyle/>
        <a:p>
          <a:r>
            <a:rPr lang="en-GB" dirty="0">
              <a:solidFill>
                <a:schemeClr val="tx1"/>
              </a:solidFill>
            </a:rPr>
            <a:t>Create HTML response using BeautifulSoup Object</a:t>
          </a:r>
        </a:p>
      </dgm:t>
    </dgm:pt>
    <dgm:pt modelId="{C0E15AF1-A8EE-4CC2-808A-3FEB1675DF4B}" type="parTrans" cxnId="{AFCBF9E2-58CA-460A-9E03-5C73B152CE8A}">
      <dgm:prSet/>
      <dgm:spPr/>
      <dgm:t>
        <a:bodyPr/>
        <a:lstStyle/>
        <a:p>
          <a:endParaRPr lang="en-GB"/>
        </a:p>
      </dgm:t>
    </dgm:pt>
    <dgm:pt modelId="{D6974058-CB6E-4917-BC2F-F8E972409FFA}" type="sibTrans" cxnId="{AFCBF9E2-58CA-460A-9E03-5C73B152CE8A}">
      <dgm:prSet phldrT="2"/>
      <dgm:spPr/>
      <dgm:t>
        <a:bodyPr/>
        <a:lstStyle/>
        <a:p>
          <a:r>
            <a:rPr lang="en-GB"/>
            <a:t>2</a:t>
          </a:r>
        </a:p>
      </dgm:t>
    </dgm:pt>
    <dgm:pt modelId="{EDE343B1-FFF9-4041-8990-454210A41FBC}">
      <dgm:prSet phldrT="[Text]"/>
      <dgm:spPr/>
      <dgm:t>
        <a:bodyPr/>
        <a:lstStyle/>
        <a:p>
          <a:r>
            <a:rPr lang="en-GB" dirty="0">
              <a:solidFill>
                <a:schemeClr val="tx1"/>
              </a:solidFill>
            </a:rPr>
            <a:t>Collate column names from HTML table header</a:t>
          </a:r>
        </a:p>
      </dgm:t>
    </dgm:pt>
    <dgm:pt modelId="{D1D7148D-9CA4-41C0-986B-61CC9BCA810B}" type="parTrans" cxnId="{01EBA4C7-BDE4-41A2-9FA6-23D90D0787B5}">
      <dgm:prSet/>
      <dgm:spPr/>
      <dgm:t>
        <a:bodyPr/>
        <a:lstStyle/>
        <a:p>
          <a:endParaRPr lang="en-GB"/>
        </a:p>
      </dgm:t>
    </dgm:pt>
    <dgm:pt modelId="{7963EB63-CE5D-4494-9CD9-2792BCACE31C}" type="sibTrans" cxnId="{01EBA4C7-BDE4-41A2-9FA6-23D90D0787B5}">
      <dgm:prSet phldrT="3"/>
      <dgm:spPr/>
      <dgm:t>
        <a:bodyPr/>
        <a:lstStyle/>
        <a:p>
          <a:r>
            <a:rPr lang="en-GB"/>
            <a:t>3</a:t>
          </a:r>
        </a:p>
      </dgm:t>
    </dgm:pt>
    <dgm:pt modelId="{219C5CCB-089E-4579-A26C-7C8D427BB347}">
      <dgm:prSet phldrT="[Text]"/>
      <dgm:spPr/>
      <dgm:t>
        <a:bodyPr/>
        <a:lstStyle/>
        <a:p>
          <a:r>
            <a:rPr lang="en-GB" dirty="0">
              <a:solidFill>
                <a:schemeClr val="tx1"/>
              </a:solidFill>
            </a:rPr>
            <a:t>Parse HTML tables to create a dataframe</a:t>
          </a:r>
        </a:p>
      </dgm:t>
    </dgm:pt>
    <dgm:pt modelId="{6C997773-ECE9-4FA4-8CF1-41C33EC0C656}" type="parTrans" cxnId="{D693309E-31D5-48F4-B866-F7EE4983DCFD}">
      <dgm:prSet/>
      <dgm:spPr/>
      <dgm:t>
        <a:bodyPr/>
        <a:lstStyle/>
        <a:p>
          <a:endParaRPr lang="en-GB"/>
        </a:p>
      </dgm:t>
    </dgm:pt>
    <dgm:pt modelId="{621B4E00-4113-4209-B521-3B057C143943}" type="sibTrans" cxnId="{D693309E-31D5-48F4-B866-F7EE4983DCFD}">
      <dgm:prSet phldrT="4"/>
      <dgm:spPr/>
      <dgm:t>
        <a:bodyPr/>
        <a:lstStyle/>
        <a:p>
          <a:r>
            <a:rPr lang="en-GB"/>
            <a:t>4</a:t>
          </a:r>
        </a:p>
      </dgm:t>
    </dgm:pt>
    <dgm:pt modelId="{DC77952D-557B-48E9-B511-38A59BD6743A}">
      <dgm:prSet phldrT="[Text]"/>
      <dgm:spPr/>
      <dgm:t>
        <a:bodyPr/>
        <a:lstStyle/>
        <a:p>
          <a:r>
            <a:rPr lang="en-GB" dirty="0">
              <a:solidFill>
                <a:schemeClr val="tx1"/>
              </a:solidFill>
            </a:rPr>
            <a:t>Convert to csv file from dataframe</a:t>
          </a:r>
        </a:p>
      </dgm:t>
    </dgm:pt>
    <dgm:pt modelId="{C21C2754-98EE-40D7-A89F-44973C9B8550}" type="parTrans" cxnId="{CB0D9B6C-BF3B-4211-BB19-9B52B71C65E7}">
      <dgm:prSet/>
      <dgm:spPr/>
      <dgm:t>
        <a:bodyPr/>
        <a:lstStyle/>
        <a:p>
          <a:endParaRPr lang="en-GB"/>
        </a:p>
      </dgm:t>
    </dgm:pt>
    <dgm:pt modelId="{129009E7-CD94-4621-ADE3-3A3A4A6C66ED}" type="sibTrans" cxnId="{CB0D9B6C-BF3B-4211-BB19-9B52B71C65E7}">
      <dgm:prSet phldrT="5"/>
      <dgm:spPr/>
      <dgm:t>
        <a:bodyPr/>
        <a:lstStyle/>
        <a:p>
          <a:r>
            <a:rPr lang="en-GB"/>
            <a:t>5</a:t>
          </a:r>
        </a:p>
      </dgm:t>
    </dgm:pt>
    <dgm:pt modelId="{B24930AB-6D6E-44F3-9732-0FA7D57CD13A}" type="pres">
      <dgm:prSet presAssocID="{3566FDC9-F5A3-4D58-BAB5-0B3E6453828E}" presName="linearFlow" presStyleCnt="0">
        <dgm:presLayoutVars>
          <dgm:dir/>
          <dgm:animLvl val="lvl"/>
          <dgm:resizeHandles val="exact"/>
        </dgm:presLayoutVars>
      </dgm:prSet>
      <dgm:spPr/>
    </dgm:pt>
    <dgm:pt modelId="{0177886E-82B4-4163-89DB-10D9CA8C9EAD}" type="pres">
      <dgm:prSet presAssocID="{741D7B69-C35F-4D32-8614-14B1F4BCB479}" presName="compositeNode" presStyleCnt="0"/>
      <dgm:spPr/>
    </dgm:pt>
    <dgm:pt modelId="{EF7D850B-74C2-4373-B92C-35C5D4D8576A}" type="pres">
      <dgm:prSet presAssocID="{741D7B69-C35F-4D32-8614-14B1F4BCB479}" presName="parTx" presStyleLbl="node1" presStyleIdx="0" presStyleCnt="0">
        <dgm:presLayoutVars>
          <dgm:chMax val="0"/>
          <dgm:chPref val="0"/>
          <dgm:bulletEnabled val="1"/>
        </dgm:presLayoutVars>
      </dgm:prSet>
      <dgm:spPr/>
    </dgm:pt>
    <dgm:pt modelId="{89D62E4D-E446-435C-AC84-B4DDF634EAD2}" type="pres">
      <dgm:prSet presAssocID="{741D7B69-C35F-4D32-8614-14B1F4BCB479}" presName="parSh" presStyleCnt="0"/>
      <dgm:spPr/>
    </dgm:pt>
    <dgm:pt modelId="{5F95A6AC-DCA9-44C5-9FA0-99EF2BBEEF70}" type="pres">
      <dgm:prSet presAssocID="{741D7B69-C35F-4D32-8614-14B1F4BCB479}" presName="lineNode" presStyleLbl="alignAccFollowNode1" presStyleIdx="0" presStyleCnt="15"/>
      <dgm:spPr/>
    </dgm:pt>
    <dgm:pt modelId="{103F5701-6A6A-46DC-86FE-CB59BC5A0587}" type="pres">
      <dgm:prSet presAssocID="{741D7B69-C35F-4D32-8614-14B1F4BCB479}" presName="lineArrowNode" presStyleLbl="alignAccFollowNode1" presStyleIdx="1" presStyleCnt="15"/>
      <dgm:spPr/>
    </dgm:pt>
    <dgm:pt modelId="{B1F147B6-305D-498B-8CDC-170DB2169353}" type="pres">
      <dgm:prSet presAssocID="{FDF6D3D6-992D-423A-8F95-4AD9019C9138}" presName="sibTransNodeCircle" presStyleLbl="alignNode1" presStyleIdx="0" presStyleCnt="5">
        <dgm:presLayoutVars>
          <dgm:chMax val="0"/>
          <dgm:bulletEnabled/>
        </dgm:presLayoutVars>
      </dgm:prSet>
      <dgm:spPr/>
    </dgm:pt>
    <dgm:pt modelId="{3959F140-12E5-44E1-95AB-BC4494FC510A}" type="pres">
      <dgm:prSet presAssocID="{FDF6D3D6-992D-423A-8F95-4AD9019C9138}" presName="spacerBetweenCircleAndCallout" presStyleCnt="0">
        <dgm:presLayoutVars/>
      </dgm:prSet>
      <dgm:spPr/>
    </dgm:pt>
    <dgm:pt modelId="{E731D416-C7A4-4A11-8EDD-4BC491161EB2}" type="pres">
      <dgm:prSet presAssocID="{741D7B69-C35F-4D32-8614-14B1F4BCB479}" presName="nodeText" presStyleLbl="alignAccFollowNode1" presStyleIdx="2" presStyleCnt="15">
        <dgm:presLayoutVars>
          <dgm:bulletEnabled val="1"/>
        </dgm:presLayoutVars>
      </dgm:prSet>
      <dgm:spPr/>
    </dgm:pt>
    <dgm:pt modelId="{BBC323E5-1AF0-4FA0-8548-488A4BE79FD3}" type="pres">
      <dgm:prSet presAssocID="{FDF6D3D6-992D-423A-8F95-4AD9019C9138}" presName="sibTransComposite" presStyleCnt="0"/>
      <dgm:spPr/>
    </dgm:pt>
    <dgm:pt modelId="{3357772A-2DE6-44BB-8179-D55EB7BD5CA7}" type="pres">
      <dgm:prSet presAssocID="{5503F6F1-5FC1-4FA3-91F8-A5D9DF773F6E}" presName="compositeNode" presStyleCnt="0"/>
      <dgm:spPr/>
    </dgm:pt>
    <dgm:pt modelId="{8DE567A7-24DB-49D7-BD3A-FD6CBCFCD420}" type="pres">
      <dgm:prSet presAssocID="{5503F6F1-5FC1-4FA3-91F8-A5D9DF773F6E}" presName="parTx" presStyleLbl="node1" presStyleIdx="0" presStyleCnt="0">
        <dgm:presLayoutVars>
          <dgm:chMax val="0"/>
          <dgm:chPref val="0"/>
          <dgm:bulletEnabled val="1"/>
        </dgm:presLayoutVars>
      </dgm:prSet>
      <dgm:spPr/>
    </dgm:pt>
    <dgm:pt modelId="{90FE0E52-A765-451A-80B3-9DDCC9DF9B26}" type="pres">
      <dgm:prSet presAssocID="{5503F6F1-5FC1-4FA3-91F8-A5D9DF773F6E}" presName="parSh" presStyleCnt="0"/>
      <dgm:spPr/>
    </dgm:pt>
    <dgm:pt modelId="{51EC7ED8-1FD7-4A9F-82AF-DA5AE105523A}" type="pres">
      <dgm:prSet presAssocID="{5503F6F1-5FC1-4FA3-91F8-A5D9DF773F6E}" presName="lineNode" presStyleLbl="alignAccFollowNode1" presStyleIdx="3" presStyleCnt="15"/>
      <dgm:spPr/>
    </dgm:pt>
    <dgm:pt modelId="{F7BE131B-E435-4C93-B5AB-237F5178450E}" type="pres">
      <dgm:prSet presAssocID="{5503F6F1-5FC1-4FA3-91F8-A5D9DF773F6E}" presName="lineArrowNode" presStyleLbl="alignAccFollowNode1" presStyleIdx="4" presStyleCnt="15"/>
      <dgm:spPr/>
    </dgm:pt>
    <dgm:pt modelId="{328CB58A-2EC9-4759-99CA-FEA2F88A8926}" type="pres">
      <dgm:prSet presAssocID="{D6974058-CB6E-4917-BC2F-F8E972409FFA}" presName="sibTransNodeCircle" presStyleLbl="alignNode1" presStyleIdx="1" presStyleCnt="5">
        <dgm:presLayoutVars>
          <dgm:chMax val="0"/>
          <dgm:bulletEnabled/>
        </dgm:presLayoutVars>
      </dgm:prSet>
      <dgm:spPr/>
    </dgm:pt>
    <dgm:pt modelId="{FFAA8ADB-55A1-4772-8496-2CC275FC204D}" type="pres">
      <dgm:prSet presAssocID="{D6974058-CB6E-4917-BC2F-F8E972409FFA}" presName="spacerBetweenCircleAndCallout" presStyleCnt="0">
        <dgm:presLayoutVars/>
      </dgm:prSet>
      <dgm:spPr/>
    </dgm:pt>
    <dgm:pt modelId="{56F8326E-8396-4814-A117-369DCD78274F}" type="pres">
      <dgm:prSet presAssocID="{5503F6F1-5FC1-4FA3-91F8-A5D9DF773F6E}" presName="nodeText" presStyleLbl="alignAccFollowNode1" presStyleIdx="5" presStyleCnt="15">
        <dgm:presLayoutVars>
          <dgm:bulletEnabled val="1"/>
        </dgm:presLayoutVars>
      </dgm:prSet>
      <dgm:spPr/>
    </dgm:pt>
    <dgm:pt modelId="{1CE8551D-6C64-407B-BDF0-51E1C67B9409}" type="pres">
      <dgm:prSet presAssocID="{D6974058-CB6E-4917-BC2F-F8E972409FFA}" presName="sibTransComposite" presStyleCnt="0"/>
      <dgm:spPr/>
    </dgm:pt>
    <dgm:pt modelId="{0F71139C-E166-4858-96F2-7BC80112F30B}" type="pres">
      <dgm:prSet presAssocID="{EDE343B1-FFF9-4041-8990-454210A41FBC}" presName="compositeNode" presStyleCnt="0"/>
      <dgm:spPr/>
    </dgm:pt>
    <dgm:pt modelId="{6BD9CFE2-079D-4741-9A2E-B236EFEDE3EB}" type="pres">
      <dgm:prSet presAssocID="{EDE343B1-FFF9-4041-8990-454210A41FBC}" presName="parTx" presStyleLbl="node1" presStyleIdx="0" presStyleCnt="0">
        <dgm:presLayoutVars>
          <dgm:chMax val="0"/>
          <dgm:chPref val="0"/>
          <dgm:bulletEnabled val="1"/>
        </dgm:presLayoutVars>
      </dgm:prSet>
      <dgm:spPr/>
    </dgm:pt>
    <dgm:pt modelId="{0E8E47BC-0117-460A-9E2C-97F525A3F920}" type="pres">
      <dgm:prSet presAssocID="{EDE343B1-FFF9-4041-8990-454210A41FBC}" presName="parSh" presStyleCnt="0"/>
      <dgm:spPr/>
    </dgm:pt>
    <dgm:pt modelId="{A7CE84EE-2D2B-41DC-866C-3D847CE6376F}" type="pres">
      <dgm:prSet presAssocID="{EDE343B1-FFF9-4041-8990-454210A41FBC}" presName="lineNode" presStyleLbl="alignAccFollowNode1" presStyleIdx="6" presStyleCnt="15"/>
      <dgm:spPr/>
    </dgm:pt>
    <dgm:pt modelId="{EE55C869-F63E-45DB-B1BB-11FF7CC410A7}" type="pres">
      <dgm:prSet presAssocID="{EDE343B1-FFF9-4041-8990-454210A41FBC}" presName="lineArrowNode" presStyleLbl="alignAccFollowNode1" presStyleIdx="7" presStyleCnt="15"/>
      <dgm:spPr/>
    </dgm:pt>
    <dgm:pt modelId="{75CBA23D-89DF-4AF7-9C34-6C05CA1916FF}" type="pres">
      <dgm:prSet presAssocID="{7963EB63-CE5D-4494-9CD9-2792BCACE31C}" presName="sibTransNodeCircle" presStyleLbl="alignNode1" presStyleIdx="2" presStyleCnt="5">
        <dgm:presLayoutVars>
          <dgm:chMax val="0"/>
          <dgm:bulletEnabled/>
        </dgm:presLayoutVars>
      </dgm:prSet>
      <dgm:spPr/>
    </dgm:pt>
    <dgm:pt modelId="{E4DC413B-E826-4320-8852-29C9C1DC1B5D}" type="pres">
      <dgm:prSet presAssocID="{7963EB63-CE5D-4494-9CD9-2792BCACE31C}" presName="spacerBetweenCircleAndCallout" presStyleCnt="0">
        <dgm:presLayoutVars/>
      </dgm:prSet>
      <dgm:spPr/>
    </dgm:pt>
    <dgm:pt modelId="{E4E4F879-374C-4751-9067-18A46C5F10A6}" type="pres">
      <dgm:prSet presAssocID="{EDE343B1-FFF9-4041-8990-454210A41FBC}" presName="nodeText" presStyleLbl="alignAccFollowNode1" presStyleIdx="8" presStyleCnt="15">
        <dgm:presLayoutVars>
          <dgm:bulletEnabled val="1"/>
        </dgm:presLayoutVars>
      </dgm:prSet>
      <dgm:spPr/>
    </dgm:pt>
    <dgm:pt modelId="{1C4B092A-356F-49D4-BB47-FAC5B6BFF850}" type="pres">
      <dgm:prSet presAssocID="{7963EB63-CE5D-4494-9CD9-2792BCACE31C}" presName="sibTransComposite" presStyleCnt="0"/>
      <dgm:spPr/>
    </dgm:pt>
    <dgm:pt modelId="{92ECE107-3119-4AA4-8E36-ABF7C7D76360}" type="pres">
      <dgm:prSet presAssocID="{219C5CCB-089E-4579-A26C-7C8D427BB347}" presName="compositeNode" presStyleCnt="0"/>
      <dgm:spPr/>
    </dgm:pt>
    <dgm:pt modelId="{ADDD62EC-BBF5-4B91-AE67-A66C59E89654}" type="pres">
      <dgm:prSet presAssocID="{219C5CCB-089E-4579-A26C-7C8D427BB347}" presName="parTx" presStyleLbl="node1" presStyleIdx="0" presStyleCnt="0">
        <dgm:presLayoutVars>
          <dgm:chMax val="0"/>
          <dgm:chPref val="0"/>
          <dgm:bulletEnabled val="1"/>
        </dgm:presLayoutVars>
      </dgm:prSet>
      <dgm:spPr/>
    </dgm:pt>
    <dgm:pt modelId="{7137F1BE-658D-4F5A-8D86-3125D70E9614}" type="pres">
      <dgm:prSet presAssocID="{219C5CCB-089E-4579-A26C-7C8D427BB347}" presName="parSh" presStyleCnt="0"/>
      <dgm:spPr/>
    </dgm:pt>
    <dgm:pt modelId="{79FA8CD4-E3FF-476C-98EB-C523B93F6700}" type="pres">
      <dgm:prSet presAssocID="{219C5CCB-089E-4579-A26C-7C8D427BB347}" presName="lineNode" presStyleLbl="alignAccFollowNode1" presStyleIdx="9" presStyleCnt="15"/>
      <dgm:spPr/>
    </dgm:pt>
    <dgm:pt modelId="{B063A40C-5449-48DD-87F1-248D94CAE685}" type="pres">
      <dgm:prSet presAssocID="{219C5CCB-089E-4579-A26C-7C8D427BB347}" presName="lineArrowNode" presStyleLbl="alignAccFollowNode1" presStyleIdx="10" presStyleCnt="15"/>
      <dgm:spPr/>
    </dgm:pt>
    <dgm:pt modelId="{8A3ED3C2-BA7A-42E8-8E8F-F2D4186182F6}" type="pres">
      <dgm:prSet presAssocID="{621B4E00-4113-4209-B521-3B057C143943}" presName="sibTransNodeCircle" presStyleLbl="alignNode1" presStyleIdx="3" presStyleCnt="5">
        <dgm:presLayoutVars>
          <dgm:chMax val="0"/>
          <dgm:bulletEnabled/>
        </dgm:presLayoutVars>
      </dgm:prSet>
      <dgm:spPr/>
    </dgm:pt>
    <dgm:pt modelId="{1272DA19-3773-4257-B869-50E1AEE42EBC}" type="pres">
      <dgm:prSet presAssocID="{621B4E00-4113-4209-B521-3B057C143943}" presName="spacerBetweenCircleAndCallout" presStyleCnt="0">
        <dgm:presLayoutVars/>
      </dgm:prSet>
      <dgm:spPr/>
    </dgm:pt>
    <dgm:pt modelId="{4C974990-2F92-4592-B5E0-2821303FDF67}" type="pres">
      <dgm:prSet presAssocID="{219C5CCB-089E-4579-A26C-7C8D427BB347}" presName="nodeText" presStyleLbl="alignAccFollowNode1" presStyleIdx="11" presStyleCnt="15">
        <dgm:presLayoutVars>
          <dgm:bulletEnabled val="1"/>
        </dgm:presLayoutVars>
      </dgm:prSet>
      <dgm:spPr/>
    </dgm:pt>
    <dgm:pt modelId="{A0FEB9FA-3F75-4926-96C8-B268F525F4B4}" type="pres">
      <dgm:prSet presAssocID="{621B4E00-4113-4209-B521-3B057C143943}" presName="sibTransComposite" presStyleCnt="0"/>
      <dgm:spPr/>
    </dgm:pt>
    <dgm:pt modelId="{66CFF369-7EBA-4910-8434-4AD01FDBAF42}" type="pres">
      <dgm:prSet presAssocID="{DC77952D-557B-48E9-B511-38A59BD6743A}" presName="compositeNode" presStyleCnt="0"/>
      <dgm:spPr/>
    </dgm:pt>
    <dgm:pt modelId="{53A301F9-7AD6-402F-A8CF-E66229810F70}" type="pres">
      <dgm:prSet presAssocID="{DC77952D-557B-48E9-B511-38A59BD6743A}" presName="parTx" presStyleLbl="node1" presStyleIdx="0" presStyleCnt="0">
        <dgm:presLayoutVars>
          <dgm:chMax val="0"/>
          <dgm:chPref val="0"/>
          <dgm:bulletEnabled val="1"/>
        </dgm:presLayoutVars>
      </dgm:prSet>
      <dgm:spPr/>
    </dgm:pt>
    <dgm:pt modelId="{CCF193BF-7C21-46F0-99FE-803A776F0AD8}" type="pres">
      <dgm:prSet presAssocID="{DC77952D-557B-48E9-B511-38A59BD6743A}" presName="parSh" presStyleCnt="0"/>
      <dgm:spPr/>
    </dgm:pt>
    <dgm:pt modelId="{3FED4015-1CE5-428F-8510-D1AAEAB3D7A6}" type="pres">
      <dgm:prSet presAssocID="{DC77952D-557B-48E9-B511-38A59BD6743A}" presName="lineNode" presStyleLbl="alignAccFollowNode1" presStyleIdx="12" presStyleCnt="15"/>
      <dgm:spPr/>
    </dgm:pt>
    <dgm:pt modelId="{383F806F-CC83-44FB-B8A3-6D1BD64FB400}" type="pres">
      <dgm:prSet presAssocID="{DC77952D-557B-48E9-B511-38A59BD6743A}" presName="lineArrowNode" presStyleLbl="alignAccFollowNode1" presStyleIdx="13" presStyleCnt="15"/>
      <dgm:spPr/>
    </dgm:pt>
    <dgm:pt modelId="{CB234C76-5ECA-4739-88DD-B9BBF5B69F1F}" type="pres">
      <dgm:prSet presAssocID="{129009E7-CD94-4621-ADE3-3A3A4A6C66ED}" presName="sibTransNodeCircle" presStyleLbl="alignNode1" presStyleIdx="4" presStyleCnt="5">
        <dgm:presLayoutVars>
          <dgm:chMax val="0"/>
          <dgm:bulletEnabled/>
        </dgm:presLayoutVars>
      </dgm:prSet>
      <dgm:spPr/>
    </dgm:pt>
    <dgm:pt modelId="{19FBE179-C91A-4199-AA20-6D4E40EAC401}" type="pres">
      <dgm:prSet presAssocID="{129009E7-CD94-4621-ADE3-3A3A4A6C66ED}" presName="spacerBetweenCircleAndCallout" presStyleCnt="0">
        <dgm:presLayoutVars/>
      </dgm:prSet>
      <dgm:spPr/>
    </dgm:pt>
    <dgm:pt modelId="{05A9CC2E-50B6-4557-995C-7EF736372861}" type="pres">
      <dgm:prSet presAssocID="{DC77952D-557B-48E9-B511-38A59BD6743A}" presName="nodeText" presStyleLbl="alignAccFollowNode1" presStyleIdx="14" presStyleCnt="15">
        <dgm:presLayoutVars>
          <dgm:bulletEnabled val="1"/>
        </dgm:presLayoutVars>
      </dgm:prSet>
      <dgm:spPr/>
    </dgm:pt>
  </dgm:ptLst>
  <dgm:cxnLst>
    <dgm:cxn modelId="{0F3CBF19-52DC-4912-9441-BCA5CBAF01CB}" type="presOf" srcId="{D6974058-CB6E-4917-BC2F-F8E972409FFA}" destId="{328CB58A-2EC9-4759-99CA-FEA2F88A8926}" srcOrd="0" destOrd="0" presId="urn:microsoft.com/office/officeart/2016/7/layout/LinearArrowProcessNumbered"/>
    <dgm:cxn modelId="{48921825-8C80-4B3A-8612-2930C8E81365}" type="presOf" srcId="{219C5CCB-089E-4579-A26C-7C8D427BB347}" destId="{4C974990-2F92-4592-B5E0-2821303FDF67}" srcOrd="0" destOrd="0" presId="urn:microsoft.com/office/officeart/2016/7/layout/LinearArrowProcessNumbered"/>
    <dgm:cxn modelId="{7DE3F96A-6C9A-4FA7-A45B-09974F1BBA7F}" type="presOf" srcId="{5503F6F1-5FC1-4FA3-91F8-A5D9DF773F6E}" destId="{56F8326E-8396-4814-A117-369DCD78274F}" srcOrd="0" destOrd="0" presId="urn:microsoft.com/office/officeart/2016/7/layout/LinearArrowProcessNumbered"/>
    <dgm:cxn modelId="{CB0D9B6C-BF3B-4211-BB19-9B52B71C65E7}" srcId="{3566FDC9-F5A3-4D58-BAB5-0B3E6453828E}" destId="{DC77952D-557B-48E9-B511-38A59BD6743A}" srcOrd="4" destOrd="0" parTransId="{C21C2754-98EE-40D7-A89F-44973C9B8550}" sibTransId="{129009E7-CD94-4621-ADE3-3A3A4A6C66ED}"/>
    <dgm:cxn modelId="{4C523673-1687-46C2-B5FD-BB184CA1751A}" type="presOf" srcId="{741D7B69-C35F-4D32-8614-14B1F4BCB479}" destId="{E731D416-C7A4-4A11-8EDD-4BC491161EB2}" srcOrd="0" destOrd="0" presId="urn:microsoft.com/office/officeart/2016/7/layout/LinearArrowProcessNumbered"/>
    <dgm:cxn modelId="{C8262178-9A41-447C-BDCD-F497860EB44C}" type="presOf" srcId="{3566FDC9-F5A3-4D58-BAB5-0B3E6453828E}" destId="{B24930AB-6D6E-44F3-9732-0FA7D57CD13A}" srcOrd="0" destOrd="0" presId="urn:microsoft.com/office/officeart/2016/7/layout/LinearArrowProcessNumbered"/>
    <dgm:cxn modelId="{60793879-B1A0-4C95-B1C7-893DE76B99CD}" type="presOf" srcId="{129009E7-CD94-4621-ADE3-3A3A4A6C66ED}" destId="{CB234C76-5ECA-4739-88DD-B9BBF5B69F1F}" srcOrd="0" destOrd="0" presId="urn:microsoft.com/office/officeart/2016/7/layout/LinearArrowProcessNumbered"/>
    <dgm:cxn modelId="{BA243B59-305A-4213-8B0D-F9F6C3583D0C}" type="presOf" srcId="{EDE343B1-FFF9-4041-8990-454210A41FBC}" destId="{E4E4F879-374C-4751-9067-18A46C5F10A6}" srcOrd="0" destOrd="0" presId="urn:microsoft.com/office/officeart/2016/7/layout/LinearArrowProcessNumbered"/>
    <dgm:cxn modelId="{D693309E-31D5-48F4-B866-F7EE4983DCFD}" srcId="{3566FDC9-F5A3-4D58-BAB5-0B3E6453828E}" destId="{219C5CCB-089E-4579-A26C-7C8D427BB347}" srcOrd="3" destOrd="0" parTransId="{6C997773-ECE9-4FA4-8CF1-41C33EC0C656}" sibTransId="{621B4E00-4113-4209-B521-3B057C143943}"/>
    <dgm:cxn modelId="{0FF848A8-464A-4E14-A74F-6D4BCDACB015}" type="presOf" srcId="{FDF6D3D6-992D-423A-8F95-4AD9019C9138}" destId="{B1F147B6-305D-498B-8CDC-170DB2169353}" srcOrd="0" destOrd="0" presId="urn:microsoft.com/office/officeart/2016/7/layout/LinearArrowProcessNumbered"/>
    <dgm:cxn modelId="{6E93A6AB-8285-461C-8F51-8E6C85410B7B}" srcId="{3566FDC9-F5A3-4D58-BAB5-0B3E6453828E}" destId="{741D7B69-C35F-4D32-8614-14B1F4BCB479}" srcOrd="0" destOrd="0" parTransId="{53CF0A0A-6797-4D31-ABDE-34E4619487FB}" sibTransId="{FDF6D3D6-992D-423A-8F95-4AD9019C9138}"/>
    <dgm:cxn modelId="{ED0E38AC-C823-4013-99F7-D58E487C938C}" type="presOf" srcId="{7963EB63-CE5D-4494-9CD9-2792BCACE31C}" destId="{75CBA23D-89DF-4AF7-9C34-6C05CA1916FF}" srcOrd="0" destOrd="0" presId="urn:microsoft.com/office/officeart/2016/7/layout/LinearArrowProcessNumbered"/>
    <dgm:cxn modelId="{01EBA4C7-BDE4-41A2-9FA6-23D90D0787B5}" srcId="{3566FDC9-F5A3-4D58-BAB5-0B3E6453828E}" destId="{EDE343B1-FFF9-4041-8990-454210A41FBC}" srcOrd="2" destOrd="0" parTransId="{D1D7148D-9CA4-41C0-986B-61CC9BCA810B}" sibTransId="{7963EB63-CE5D-4494-9CD9-2792BCACE31C}"/>
    <dgm:cxn modelId="{AFCBF9E2-58CA-460A-9E03-5C73B152CE8A}" srcId="{3566FDC9-F5A3-4D58-BAB5-0B3E6453828E}" destId="{5503F6F1-5FC1-4FA3-91F8-A5D9DF773F6E}" srcOrd="1" destOrd="0" parTransId="{C0E15AF1-A8EE-4CC2-808A-3FEB1675DF4B}" sibTransId="{D6974058-CB6E-4917-BC2F-F8E972409FFA}"/>
    <dgm:cxn modelId="{943BA0EA-4D0A-448E-9AA1-4B651D2A3BDB}" type="presOf" srcId="{DC77952D-557B-48E9-B511-38A59BD6743A}" destId="{05A9CC2E-50B6-4557-995C-7EF736372861}" srcOrd="0" destOrd="0" presId="urn:microsoft.com/office/officeart/2016/7/layout/LinearArrowProcessNumbered"/>
    <dgm:cxn modelId="{EE8EFDEA-7AAF-4788-9723-743E22945C14}" type="presOf" srcId="{621B4E00-4113-4209-B521-3B057C143943}" destId="{8A3ED3C2-BA7A-42E8-8E8F-F2D4186182F6}" srcOrd="0" destOrd="0" presId="urn:microsoft.com/office/officeart/2016/7/layout/LinearArrowProcessNumbered"/>
    <dgm:cxn modelId="{C0B83D4C-A92C-4E44-8561-6C02264F2D00}" type="presParOf" srcId="{B24930AB-6D6E-44F3-9732-0FA7D57CD13A}" destId="{0177886E-82B4-4163-89DB-10D9CA8C9EAD}" srcOrd="0" destOrd="0" presId="urn:microsoft.com/office/officeart/2016/7/layout/LinearArrowProcessNumbered"/>
    <dgm:cxn modelId="{EA63C046-827C-4DB2-9977-AAA039904251}" type="presParOf" srcId="{0177886E-82B4-4163-89DB-10D9CA8C9EAD}" destId="{EF7D850B-74C2-4373-B92C-35C5D4D8576A}" srcOrd="0" destOrd="0" presId="urn:microsoft.com/office/officeart/2016/7/layout/LinearArrowProcessNumbered"/>
    <dgm:cxn modelId="{AB15BCF5-6123-4BE9-9C30-0BCC36B5DA87}" type="presParOf" srcId="{0177886E-82B4-4163-89DB-10D9CA8C9EAD}" destId="{89D62E4D-E446-435C-AC84-B4DDF634EAD2}" srcOrd="1" destOrd="0" presId="urn:microsoft.com/office/officeart/2016/7/layout/LinearArrowProcessNumbered"/>
    <dgm:cxn modelId="{C31694A8-94A5-4448-9942-8F7817957E3D}" type="presParOf" srcId="{89D62E4D-E446-435C-AC84-B4DDF634EAD2}" destId="{5F95A6AC-DCA9-44C5-9FA0-99EF2BBEEF70}" srcOrd="0" destOrd="0" presId="urn:microsoft.com/office/officeart/2016/7/layout/LinearArrowProcessNumbered"/>
    <dgm:cxn modelId="{47B95210-F2E6-4AF1-BEE5-C82D92897520}" type="presParOf" srcId="{89D62E4D-E446-435C-AC84-B4DDF634EAD2}" destId="{103F5701-6A6A-46DC-86FE-CB59BC5A0587}" srcOrd="1" destOrd="0" presId="urn:microsoft.com/office/officeart/2016/7/layout/LinearArrowProcessNumbered"/>
    <dgm:cxn modelId="{09FE84BD-4993-408A-BC3D-A796AA8D1B42}" type="presParOf" srcId="{89D62E4D-E446-435C-AC84-B4DDF634EAD2}" destId="{B1F147B6-305D-498B-8CDC-170DB2169353}" srcOrd="2" destOrd="0" presId="urn:microsoft.com/office/officeart/2016/7/layout/LinearArrowProcessNumbered"/>
    <dgm:cxn modelId="{9F844DE6-1D24-46FA-AF8E-A63FEE884E20}" type="presParOf" srcId="{89D62E4D-E446-435C-AC84-B4DDF634EAD2}" destId="{3959F140-12E5-44E1-95AB-BC4494FC510A}" srcOrd="3" destOrd="0" presId="urn:microsoft.com/office/officeart/2016/7/layout/LinearArrowProcessNumbered"/>
    <dgm:cxn modelId="{0C3BDA56-ADB2-4058-8CF1-8A8F0E2E25CC}" type="presParOf" srcId="{0177886E-82B4-4163-89DB-10D9CA8C9EAD}" destId="{E731D416-C7A4-4A11-8EDD-4BC491161EB2}" srcOrd="2" destOrd="0" presId="urn:microsoft.com/office/officeart/2016/7/layout/LinearArrowProcessNumbered"/>
    <dgm:cxn modelId="{EEC4E09C-4683-43E5-A4EA-8C01C336F2DE}" type="presParOf" srcId="{B24930AB-6D6E-44F3-9732-0FA7D57CD13A}" destId="{BBC323E5-1AF0-4FA0-8548-488A4BE79FD3}" srcOrd="1" destOrd="0" presId="urn:microsoft.com/office/officeart/2016/7/layout/LinearArrowProcessNumbered"/>
    <dgm:cxn modelId="{D7806DC3-5148-4AC3-9BFB-EFBD9F677B3C}" type="presParOf" srcId="{B24930AB-6D6E-44F3-9732-0FA7D57CD13A}" destId="{3357772A-2DE6-44BB-8179-D55EB7BD5CA7}" srcOrd="2" destOrd="0" presId="urn:microsoft.com/office/officeart/2016/7/layout/LinearArrowProcessNumbered"/>
    <dgm:cxn modelId="{AEDE6552-353B-47B1-9777-407E48ED77DD}" type="presParOf" srcId="{3357772A-2DE6-44BB-8179-D55EB7BD5CA7}" destId="{8DE567A7-24DB-49D7-BD3A-FD6CBCFCD420}" srcOrd="0" destOrd="0" presId="urn:microsoft.com/office/officeart/2016/7/layout/LinearArrowProcessNumbered"/>
    <dgm:cxn modelId="{2D0DE0F3-4DDF-4E45-8405-E2C791F5C72C}" type="presParOf" srcId="{3357772A-2DE6-44BB-8179-D55EB7BD5CA7}" destId="{90FE0E52-A765-451A-80B3-9DDCC9DF9B26}" srcOrd="1" destOrd="0" presId="urn:microsoft.com/office/officeart/2016/7/layout/LinearArrowProcessNumbered"/>
    <dgm:cxn modelId="{31EF05E2-CD1F-4866-B624-75EF45B9747C}" type="presParOf" srcId="{90FE0E52-A765-451A-80B3-9DDCC9DF9B26}" destId="{51EC7ED8-1FD7-4A9F-82AF-DA5AE105523A}" srcOrd="0" destOrd="0" presId="urn:microsoft.com/office/officeart/2016/7/layout/LinearArrowProcessNumbered"/>
    <dgm:cxn modelId="{66429A27-351C-4919-9FBD-C6D6B39BC6F2}" type="presParOf" srcId="{90FE0E52-A765-451A-80B3-9DDCC9DF9B26}" destId="{F7BE131B-E435-4C93-B5AB-237F5178450E}" srcOrd="1" destOrd="0" presId="urn:microsoft.com/office/officeart/2016/7/layout/LinearArrowProcessNumbered"/>
    <dgm:cxn modelId="{A69C1767-0FBC-4655-A386-EE48DD67671E}" type="presParOf" srcId="{90FE0E52-A765-451A-80B3-9DDCC9DF9B26}" destId="{328CB58A-2EC9-4759-99CA-FEA2F88A8926}" srcOrd="2" destOrd="0" presId="urn:microsoft.com/office/officeart/2016/7/layout/LinearArrowProcessNumbered"/>
    <dgm:cxn modelId="{471503E9-88BA-4CE8-85A4-DF5644BCF2B6}" type="presParOf" srcId="{90FE0E52-A765-451A-80B3-9DDCC9DF9B26}" destId="{FFAA8ADB-55A1-4772-8496-2CC275FC204D}" srcOrd="3" destOrd="0" presId="urn:microsoft.com/office/officeart/2016/7/layout/LinearArrowProcessNumbered"/>
    <dgm:cxn modelId="{28E0D503-F441-42FC-8799-E14B2D1C6F66}" type="presParOf" srcId="{3357772A-2DE6-44BB-8179-D55EB7BD5CA7}" destId="{56F8326E-8396-4814-A117-369DCD78274F}" srcOrd="2" destOrd="0" presId="urn:microsoft.com/office/officeart/2016/7/layout/LinearArrowProcessNumbered"/>
    <dgm:cxn modelId="{116CE292-B02C-4C6A-B4DF-A42D784C21FC}" type="presParOf" srcId="{B24930AB-6D6E-44F3-9732-0FA7D57CD13A}" destId="{1CE8551D-6C64-407B-BDF0-51E1C67B9409}" srcOrd="3" destOrd="0" presId="urn:microsoft.com/office/officeart/2016/7/layout/LinearArrowProcessNumbered"/>
    <dgm:cxn modelId="{3C7B5C36-960A-44D7-ABB4-66C5C9D8EEF4}" type="presParOf" srcId="{B24930AB-6D6E-44F3-9732-0FA7D57CD13A}" destId="{0F71139C-E166-4858-96F2-7BC80112F30B}" srcOrd="4" destOrd="0" presId="urn:microsoft.com/office/officeart/2016/7/layout/LinearArrowProcessNumbered"/>
    <dgm:cxn modelId="{7C24DC08-8CC8-4182-8588-4382BA7CDAFB}" type="presParOf" srcId="{0F71139C-E166-4858-96F2-7BC80112F30B}" destId="{6BD9CFE2-079D-4741-9A2E-B236EFEDE3EB}" srcOrd="0" destOrd="0" presId="urn:microsoft.com/office/officeart/2016/7/layout/LinearArrowProcessNumbered"/>
    <dgm:cxn modelId="{10F28A02-3593-4E88-A358-E9415014545B}" type="presParOf" srcId="{0F71139C-E166-4858-96F2-7BC80112F30B}" destId="{0E8E47BC-0117-460A-9E2C-97F525A3F920}" srcOrd="1" destOrd="0" presId="urn:microsoft.com/office/officeart/2016/7/layout/LinearArrowProcessNumbered"/>
    <dgm:cxn modelId="{280BEEDE-4734-4816-B331-D5B96ADCAA4D}" type="presParOf" srcId="{0E8E47BC-0117-460A-9E2C-97F525A3F920}" destId="{A7CE84EE-2D2B-41DC-866C-3D847CE6376F}" srcOrd="0" destOrd="0" presId="urn:microsoft.com/office/officeart/2016/7/layout/LinearArrowProcessNumbered"/>
    <dgm:cxn modelId="{114D1146-1C6A-4057-9301-66D300610C73}" type="presParOf" srcId="{0E8E47BC-0117-460A-9E2C-97F525A3F920}" destId="{EE55C869-F63E-45DB-B1BB-11FF7CC410A7}" srcOrd="1" destOrd="0" presId="urn:microsoft.com/office/officeart/2016/7/layout/LinearArrowProcessNumbered"/>
    <dgm:cxn modelId="{1BB70C79-2E2D-4AF7-9D48-C94FABD9835D}" type="presParOf" srcId="{0E8E47BC-0117-460A-9E2C-97F525A3F920}" destId="{75CBA23D-89DF-4AF7-9C34-6C05CA1916FF}" srcOrd="2" destOrd="0" presId="urn:microsoft.com/office/officeart/2016/7/layout/LinearArrowProcessNumbered"/>
    <dgm:cxn modelId="{6E69F39F-2C6B-4138-9D75-950D5F238755}" type="presParOf" srcId="{0E8E47BC-0117-460A-9E2C-97F525A3F920}" destId="{E4DC413B-E826-4320-8852-29C9C1DC1B5D}" srcOrd="3" destOrd="0" presId="urn:microsoft.com/office/officeart/2016/7/layout/LinearArrowProcessNumbered"/>
    <dgm:cxn modelId="{49CA1EA8-B9E3-455B-A497-B3E40DF11AEC}" type="presParOf" srcId="{0F71139C-E166-4858-96F2-7BC80112F30B}" destId="{E4E4F879-374C-4751-9067-18A46C5F10A6}" srcOrd="2" destOrd="0" presId="urn:microsoft.com/office/officeart/2016/7/layout/LinearArrowProcessNumbered"/>
    <dgm:cxn modelId="{B7177745-8300-4947-87F6-43A35FFE41A2}" type="presParOf" srcId="{B24930AB-6D6E-44F3-9732-0FA7D57CD13A}" destId="{1C4B092A-356F-49D4-BB47-FAC5B6BFF850}" srcOrd="5" destOrd="0" presId="urn:microsoft.com/office/officeart/2016/7/layout/LinearArrowProcessNumbered"/>
    <dgm:cxn modelId="{C7E1B6F7-9AC1-46F2-8905-08ED992E7CF9}" type="presParOf" srcId="{B24930AB-6D6E-44F3-9732-0FA7D57CD13A}" destId="{92ECE107-3119-4AA4-8E36-ABF7C7D76360}" srcOrd="6" destOrd="0" presId="urn:microsoft.com/office/officeart/2016/7/layout/LinearArrowProcessNumbered"/>
    <dgm:cxn modelId="{498DD28D-063F-42AF-A35B-CCDFB26CC1FB}" type="presParOf" srcId="{92ECE107-3119-4AA4-8E36-ABF7C7D76360}" destId="{ADDD62EC-BBF5-4B91-AE67-A66C59E89654}" srcOrd="0" destOrd="0" presId="urn:microsoft.com/office/officeart/2016/7/layout/LinearArrowProcessNumbered"/>
    <dgm:cxn modelId="{D4BA8A35-36A2-45EB-9BCE-A06441C848F9}" type="presParOf" srcId="{92ECE107-3119-4AA4-8E36-ABF7C7D76360}" destId="{7137F1BE-658D-4F5A-8D86-3125D70E9614}" srcOrd="1" destOrd="0" presId="urn:microsoft.com/office/officeart/2016/7/layout/LinearArrowProcessNumbered"/>
    <dgm:cxn modelId="{EC43EC4A-CADF-4022-932A-CC94EA9DE323}" type="presParOf" srcId="{7137F1BE-658D-4F5A-8D86-3125D70E9614}" destId="{79FA8CD4-E3FF-476C-98EB-C523B93F6700}" srcOrd="0" destOrd="0" presId="urn:microsoft.com/office/officeart/2016/7/layout/LinearArrowProcessNumbered"/>
    <dgm:cxn modelId="{225C5521-D211-421A-AFBE-0BA3337C02A7}" type="presParOf" srcId="{7137F1BE-658D-4F5A-8D86-3125D70E9614}" destId="{B063A40C-5449-48DD-87F1-248D94CAE685}" srcOrd="1" destOrd="0" presId="urn:microsoft.com/office/officeart/2016/7/layout/LinearArrowProcessNumbered"/>
    <dgm:cxn modelId="{FD5251CA-6D54-4C7F-B272-DB15129A328E}" type="presParOf" srcId="{7137F1BE-658D-4F5A-8D86-3125D70E9614}" destId="{8A3ED3C2-BA7A-42E8-8E8F-F2D4186182F6}" srcOrd="2" destOrd="0" presId="urn:microsoft.com/office/officeart/2016/7/layout/LinearArrowProcessNumbered"/>
    <dgm:cxn modelId="{D9A72CBE-2EA6-4AD6-B1CA-BB44417B3BE3}" type="presParOf" srcId="{7137F1BE-658D-4F5A-8D86-3125D70E9614}" destId="{1272DA19-3773-4257-B869-50E1AEE42EBC}" srcOrd="3" destOrd="0" presId="urn:microsoft.com/office/officeart/2016/7/layout/LinearArrowProcessNumbered"/>
    <dgm:cxn modelId="{45F634C4-99E0-4565-AA35-AB3076485D66}" type="presParOf" srcId="{92ECE107-3119-4AA4-8E36-ABF7C7D76360}" destId="{4C974990-2F92-4592-B5E0-2821303FDF67}" srcOrd="2" destOrd="0" presId="urn:microsoft.com/office/officeart/2016/7/layout/LinearArrowProcessNumbered"/>
    <dgm:cxn modelId="{F55C20D3-E705-4B1A-9ACA-A292B13AB550}" type="presParOf" srcId="{B24930AB-6D6E-44F3-9732-0FA7D57CD13A}" destId="{A0FEB9FA-3F75-4926-96C8-B268F525F4B4}" srcOrd="7" destOrd="0" presId="urn:microsoft.com/office/officeart/2016/7/layout/LinearArrowProcessNumbered"/>
    <dgm:cxn modelId="{EF094259-3EE4-483F-BFAB-6D56A6767C66}" type="presParOf" srcId="{B24930AB-6D6E-44F3-9732-0FA7D57CD13A}" destId="{66CFF369-7EBA-4910-8434-4AD01FDBAF42}" srcOrd="8" destOrd="0" presId="urn:microsoft.com/office/officeart/2016/7/layout/LinearArrowProcessNumbered"/>
    <dgm:cxn modelId="{7E7842C1-8BBC-443F-80C0-D06364804E05}" type="presParOf" srcId="{66CFF369-7EBA-4910-8434-4AD01FDBAF42}" destId="{53A301F9-7AD6-402F-A8CF-E66229810F70}" srcOrd="0" destOrd="0" presId="urn:microsoft.com/office/officeart/2016/7/layout/LinearArrowProcessNumbered"/>
    <dgm:cxn modelId="{FAABD32C-B3E8-44BA-AD46-BB76079FB5C3}" type="presParOf" srcId="{66CFF369-7EBA-4910-8434-4AD01FDBAF42}" destId="{CCF193BF-7C21-46F0-99FE-803A776F0AD8}" srcOrd="1" destOrd="0" presId="urn:microsoft.com/office/officeart/2016/7/layout/LinearArrowProcessNumbered"/>
    <dgm:cxn modelId="{A18C210D-0A18-47C4-BF59-E2DADDA44B96}" type="presParOf" srcId="{CCF193BF-7C21-46F0-99FE-803A776F0AD8}" destId="{3FED4015-1CE5-428F-8510-D1AAEAB3D7A6}" srcOrd="0" destOrd="0" presId="urn:microsoft.com/office/officeart/2016/7/layout/LinearArrowProcessNumbered"/>
    <dgm:cxn modelId="{99B9228A-6103-401C-88FB-7DF1845426F7}" type="presParOf" srcId="{CCF193BF-7C21-46F0-99FE-803A776F0AD8}" destId="{383F806F-CC83-44FB-B8A3-6D1BD64FB400}" srcOrd="1" destOrd="0" presId="urn:microsoft.com/office/officeart/2016/7/layout/LinearArrowProcessNumbered"/>
    <dgm:cxn modelId="{AA4476C0-4A01-4E01-B195-D6782BB69E91}" type="presParOf" srcId="{CCF193BF-7C21-46F0-99FE-803A776F0AD8}" destId="{CB234C76-5ECA-4739-88DD-B9BBF5B69F1F}" srcOrd="2" destOrd="0" presId="urn:microsoft.com/office/officeart/2016/7/layout/LinearArrowProcessNumbered"/>
    <dgm:cxn modelId="{DF8745A1-6F42-4B3B-923A-8A85786871F1}" type="presParOf" srcId="{CCF193BF-7C21-46F0-99FE-803A776F0AD8}" destId="{19FBE179-C91A-4199-AA20-6D4E40EAC401}" srcOrd="3" destOrd="0" presId="urn:microsoft.com/office/officeart/2016/7/layout/LinearArrowProcessNumbered"/>
    <dgm:cxn modelId="{968AC00E-E4B0-4C9F-A0A3-88B3937397A4}" type="presParOf" srcId="{66CFF369-7EBA-4910-8434-4AD01FDBAF42}" destId="{05A9CC2E-50B6-4557-995C-7EF73637286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3471E7E-C59E-42FE-A242-9DB94428F0CA}"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GB"/>
        </a:p>
      </dgm:t>
    </dgm:pt>
    <dgm:pt modelId="{6DD129B7-0A4D-45D6-ACD5-5C42FCE8503F}">
      <dgm:prSet phldrT="[Text]"/>
      <dgm:spPr/>
      <dgm:t>
        <a:bodyPr/>
        <a:lstStyle/>
        <a:p>
          <a:pPr>
            <a:lnSpc>
              <a:spcPct val="100000"/>
            </a:lnSpc>
            <a:defRPr cap="all"/>
          </a:pPr>
          <a:r>
            <a:rPr lang="en-GB">
              <a:solidFill>
                <a:schemeClr val="tx1"/>
              </a:solidFill>
            </a:rPr>
            <a:t>Calculate number of launches on each site</a:t>
          </a:r>
        </a:p>
      </dgm:t>
    </dgm:pt>
    <dgm:pt modelId="{E5DB442F-38DB-4D57-8CB3-8AB62B3F37F8}" type="parTrans" cxnId="{BF6EB3DE-9725-48B0-A991-5757D4CD1FFF}">
      <dgm:prSet/>
      <dgm:spPr/>
      <dgm:t>
        <a:bodyPr/>
        <a:lstStyle/>
        <a:p>
          <a:endParaRPr lang="en-GB"/>
        </a:p>
      </dgm:t>
    </dgm:pt>
    <dgm:pt modelId="{AA372EA3-5FAD-491B-A8B4-F250ABB8E6E8}" type="sibTrans" cxnId="{BF6EB3DE-9725-48B0-A991-5757D4CD1FFF}">
      <dgm:prSet/>
      <dgm:spPr/>
      <dgm:t>
        <a:bodyPr/>
        <a:lstStyle/>
        <a:p>
          <a:endParaRPr lang="en-GB"/>
        </a:p>
      </dgm:t>
    </dgm:pt>
    <dgm:pt modelId="{88948198-1E71-48F2-A3C0-87D0936446A7}">
      <dgm:prSet phldrT="[Text]"/>
      <dgm:spPr/>
      <dgm:t>
        <a:bodyPr/>
        <a:lstStyle/>
        <a:p>
          <a:pPr>
            <a:lnSpc>
              <a:spcPct val="100000"/>
            </a:lnSpc>
            <a:defRPr cap="all"/>
          </a:pPr>
          <a:r>
            <a:rPr lang="en-GB">
              <a:solidFill>
                <a:schemeClr val="tx1"/>
              </a:solidFill>
            </a:rPr>
            <a:t>Calculate the number and occurrence of each orbit</a:t>
          </a:r>
        </a:p>
      </dgm:t>
    </dgm:pt>
    <dgm:pt modelId="{1AFE9410-C1D0-40FB-8C2C-874D6DE5AE2B}" type="parTrans" cxnId="{56365383-424C-487F-8A09-3727622DC37C}">
      <dgm:prSet/>
      <dgm:spPr/>
      <dgm:t>
        <a:bodyPr/>
        <a:lstStyle/>
        <a:p>
          <a:endParaRPr lang="en-GB"/>
        </a:p>
      </dgm:t>
    </dgm:pt>
    <dgm:pt modelId="{03FACBA1-ACEF-4BFC-B22F-F22502C4F23F}" type="sibTrans" cxnId="{56365383-424C-487F-8A09-3727622DC37C}">
      <dgm:prSet/>
      <dgm:spPr/>
      <dgm:t>
        <a:bodyPr/>
        <a:lstStyle/>
        <a:p>
          <a:endParaRPr lang="en-GB"/>
        </a:p>
      </dgm:t>
    </dgm:pt>
    <dgm:pt modelId="{F948D293-245C-4931-A67C-56AF0E445C5C}">
      <dgm:prSet phldrT="[Text]"/>
      <dgm:spPr/>
      <dgm:t>
        <a:bodyPr/>
        <a:lstStyle/>
        <a:p>
          <a:pPr>
            <a:lnSpc>
              <a:spcPct val="100000"/>
            </a:lnSpc>
            <a:defRPr cap="all"/>
          </a:pPr>
          <a:r>
            <a:rPr lang="en-GB">
              <a:solidFill>
                <a:schemeClr val="tx1"/>
              </a:solidFill>
            </a:rPr>
            <a:t>Calculate the number and occurrence of mission outcome per orbit type</a:t>
          </a:r>
        </a:p>
      </dgm:t>
    </dgm:pt>
    <dgm:pt modelId="{B25B6DE9-CA7D-4513-8063-E9E377E550C3}" type="parTrans" cxnId="{E4F6454F-6DFF-45AD-8C3D-B06A706FC51D}">
      <dgm:prSet/>
      <dgm:spPr/>
      <dgm:t>
        <a:bodyPr/>
        <a:lstStyle/>
        <a:p>
          <a:endParaRPr lang="en-GB"/>
        </a:p>
      </dgm:t>
    </dgm:pt>
    <dgm:pt modelId="{FF7ED123-2F67-45DA-9DCF-562118E325D9}" type="sibTrans" cxnId="{E4F6454F-6DFF-45AD-8C3D-B06A706FC51D}">
      <dgm:prSet/>
      <dgm:spPr/>
      <dgm:t>
        <a:bodyPr/>
        <a:lstStyle/>
        <a:p>
          <a:endParaRPr lang="en-GB"/>
        </a:p>
      </dgm:t>
    </dgm:pt>
    <dgm:pt modelId="{A62A10C2-3262-4D94-BAFE-153C8C4C0DFB}">
      <dgm:prSet/>
      <dgm:spPr/>
      <dgm:t>
        <a:bodyPr/>
        <a:lstStyle/>
        <a:p>
          <a:pPr>
            <a:lnSpc>
              <a:spcPct val="100000"/>
            </a:lnSpc>
            <a:defRPr cap="all"/>
          </a:pPr>
          <a:r>
            <a:rPr lang="en-GB">
              <a:solidFill>
                <a:schemeClr val="tx1"/>
              </a:solidFill>
            </a:rPr>
            <a:t>Create landing outcome label from outcome column</a:t>
          </a:r>
        </a:p>
      </dgm:t>
    </dgm:pt>
    <dgm:pt modelId="{D528651E-F29E-4A60-9F0B-B6A52D3BB68F}" type="parTrans" cxnId="{543DCA6F-431F-41B1-81AA-86E09593F698}">
      <dgm:prSet/>
      <dgm:spPr/>
      <dgm:t>
        <a:bodyPr/>
        <a:lstStyle/>
        <a:p>
          <a:endParaRPr lang="en-GB"/>
        </a:p>
      </dgm:t>
    </dgm:pt>
    <dgm:pt modelId="{EB7A53B2-00E0-42E5-9548-40B8F8B23A01}" type="sibTrans" cxnId="{543DCA6F-431F-41B1-81AA-86E09593F698}">
      <dgm:prSet/>
      <dgm:spPr/>
      <dgm:t>
        <a:bodyPr/>
        <a:lstStyle/>
        <a:p>
          <a:endParaRPr lang="en-GB"/>
        </a:p>
      </dgm:t>
    </dgm:pt>
    <dgm:pt modelId="{9C055B23-6D63-4848-80C8-3AFAD853A952}">
      <dgm:prSet/>
      <dgm:spPr/>
      <dgm:t>
        <a:bodyPr/>
        <a:lstStyle/>
        <a:p>
          <a:pPr>
            <a:lnSpc>
              <a:spcPct val="100000"/>
            </a:lnSpc>
            <a:defRPr cap="all"/>
          </a:pPr>
          <a:r>
            <a:rPr lang="en-GB">
              <a:solidFill>
                <a:schemeClr val="tx1"/>
              </a:solidFill>
            </a:rPr>
            <a:t>Determine success rates</a:t>
          </a:r>
        </a:p>
      </dgm:t>
    </dgm:pt>
    <dgm:pt modelId="{5CD82EFB-3D06-41A0-88A6-6CB894EEBC15}" type="parTrans" cxnId="{4EE68573-7EE7-4F62-BBBA-330BC97DAAEB}">
      <dgm:prSet/>
      <dgm:spPr/>
      <dgm:t>
        <a:bodyPr/>
        <a:lstStyle/>
        <a:p>
          <a:endParaRPr lang="en-GB"/>
        </a:p>
      </dgm:t>
    </dgm:pt>
    <dgm:pt modelId="{19275C62-D85B-4744-AC4A-5AC31F7F34BE}" type="sibTrans" cxnId="{4EE68573-7EE7-4F62-BBBA-330BC97DAAEB}">
      <dgm:prSet/>
      <dgm:spPr/>
      <dgm:t>
        <a:bodyPr/>
        <a:lstStyle/>
        <a:p>
          <a:endParaRPr lang="en-GB"/>
        </a:p>
      </dgm:t>
    </dgm:pt>
    <dgm:pt modelId="{D4ED481C-FE61-4BBF-8F70-6CE37EC4E008}" type="pres">
      <dgm:prSet presAssocID="{D3471E7E-C59E-42FE-A242-9DB94428F0CA}" presName="root" presStyleCnt="0">
        <dgm:presLayoutVars>
          <dgm:dir/>
          <dgm:resizeHandles val="exact"/>
        </dgm:presLayoutVars>
      </dgm:prSet>
      <dgm:spPr/>
    </dgm:pt>
    <dgm:pt modelId="{F1679AB0-513A-4E95-A818-9F4A67FC2E99}" type="pres">
      <dgm:prSet presAssocID="{6DD129B7-0A4D-45D6-ACD5-5C42FCE8503F}" presName="compNode" presStyleCnt="0"/>
      <dgm:spPr/>
    </dgm:pt>
    <dgm:pt modelId="{C52AEF86-D09A-4DB5-B5B0-B5DA54131AC1}" type="pres">
      <dgm:prSet presAssocID="{6DD129B7-0A4D-45D6-ACD5-5C42FCE8503F}" presName="iconBgRect" presStyleLbl="bgShp" presStyleIdx="0" presStyleCnt="5"/>
      <dgm:spPr/>
    </dgm:pt>
    <dgm:pt modelId="{140317DC-A6D3-416C-AE49-BF10634300D1}" type="pres">
      <dgm:prSet presAssocID="{6DD129B7-0A4D-45D6-ACD5-5C42FCE8503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rker"/>
        </a:ext>
      </dgm:extLst>
    </dgm:pt>
    <dgm:pt modelId="{5A710105-566D-4ECB-91D1-47DD550454B6}" type="pres">
      <dgm:prSet presAssocID="{6DD129B7-0A4D-45D6-ACD5-5C42FCE8503F}" presName="spaceRect" presStyleCnt="0"/>
      <dgm:spPr/>
    </dgm:pt>
    <dgm:pt modelId="{633B3FEC-2664-4D2F-8DD5-1662885F2CF1}" type="pres">
      <dgm:prSet presAssocID="{6DD129B7-0A4D-45D6-ACD5-5C42FCE8503F}" presName="textRect" presStyleLbl="revTx" presStyleIdx="0" presStyleCnt="5">
        <dgm:presLayoutVars>
          <dgm:chMax val="1"/>
          <dgm:chPref val="1"/>
        </dgm:presLayoutVars>
      </dgm:prSet>
      <dgm:spPr/>
    </dgm:pt>
    <dgm:pt modelId="{6726DC37-B8FE-4487-8EA1-9A712AF7369C}" type="pres">
      <dgm:prSet presAssocID="{AA372EA3-5FAD-491B-A8B4-F250ABB8E6E8}" presName="sibTrans" presStyleCnt="0"/>
      <dgm:spPr/>
    </dgm:pt>
    <dgm:pt modelId="{CC35223E-2A42-47F3-8FAE-85512318496B}" type="pres">
      <dgm:prSet presAssocID="{88948198-1E71-48F2-A3C0-87D0936446A7}" presName="compNode" presStyleCnt="0"/>
      <dgm:spPr/>
    </dgm:pt>
    <dgm:pt modelId="{449C0D37-135B-4D7C-9D2F-236ED75FC1AA}" type="pres">
      <dgm:prSet presAssocID="{88948198-1E71-48F2-A3C0-87D0936446A7}" presName="iconBgRect" presStyleLbl="bgShp" presStyleIdx="1" presStyleCnt="5"/>
      <dgm:spPr/>
    </dgm:pt>
    <dgm:pt modelId="{D4BD3936-5650-41CB-ABF3-631254B3321B}" type="pres">
      <dgm:prSet presAssocID="{88948198-1E71-48F2-A3C0-87D0936446A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lanet"/>
        </a:ext>
      </dgm:extLst>
    </dgm:pt>
    <dgm:pt modelId="{1E0B4D6B-2EC2-4BB6-91DE-DA19A88F024C}" type="pres">
      <dgm:prSet presAssocID="{88948198-1E71-48F2-A3C0-87D0936446A7}" presName="spaceRect" presStyleCnt="0"/>
      <dgm:spPr/>
    </dgm:pt>
    <dgm:pt modelId="{339D51CA-8759-4A5C-BF69-8A24609E0D0D}" type="pres">
      <dgm:prSet presAssocID="{88948198-1E71-48F2-A3C0-87D0936446A7}" presName="textRect" presStyleLbl="revTx" presStyleIdx="1" presStyleCnt="5">
        <dgm:presLayoutVars>
          <dgm:chMax val="1"/>
          <dgm:chPref val="1"/>
        </dgm:presLayoutVars>
      </dgm:prSet>
      <dgm:spPr/>
    </dgm:pt>
    <dgm:pt modelId="{EF8F80B1-C91E-46E7-B075-7D5E96113970}" type="pres">
      <dgm:prSet presAssocID="{03FACBA1-ACEF-4BFC-B22F-F22502C4F23F}" presName="sibTrans" presStyleCnt="0"/>
      <dgm:spPr/>
    </dgm:pt>
    <dgm:pt modelId="{A43CDDC7-D870-4E0E-B7F3-C65A7F8E04A9}" type="pres">
      <dgm:prSet presAssocID="{F948D293-245C-4931-A67C-56AF0E445C5C}" presName="compNode" presStyleCnt="0"/>
      <dgm:spPr/>
    </dgm:pt>
    <dgm:pt modelId="{C9B662ED-ABB2-4DA5-9E96-5094735CC15C}" type="pres">
      <dgm:prSet presAssocID="{F948D293-245C-4931-A67C-56AF0E445C5C}" presName="iconBgRect" presStyleLbl="bgShp" presStyleIdx="2" presStyleCnt="5"/>
      <dgm:spPr/>
    </dgm:pt>
    <dgm:pt modelId="{A455129C-E40F-414D-841D-7E965FE194B4}" type="pres">
      <dgm:prSet presAssocID="{F948D293-245C-4931-A67C-56AF0E445C5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olar system"/>
        </a:ext>
      </dgm:extLst>
    </dgm:pt>
    <dgm:pt modelId="{D1397C1B-2075-41A8-AB74-69A391B98416}" type="pres">
      <dgm:prSet presAssocID="{F948D293-245C-4931-A67C-56AF0E445C5C}" presName="spaceRect" presStyleCnt="0"/>
      <dgm:spPr/>
    </dgm:pt>
    <dgm:pt modelId="{9646B347-3148-4114-9F1B-14155D95A765}" type="pres">
      <dgm:prSet presAssocID="{F948D293-245C-4931-A67C-56AF0E445C5C}" presName="textRect" presStyleLbl="revTx" presStyleIdx="2" presStyleCnt="5">
        <dgm:presLayoutVars>
          <dgm:chMax val="1"/>
          <dgm:chPref val="1"/>
        </dgm:presLayoutVars>
      </dgm:prSet>
      <dgm:spPr/>
    </dgm:pt>
    <dgm:pt modelId="{8B6DC2D7-06DE-4743-ACC9-78E2A77499FF}" type="pres">
      <dgm:prSet presAssocID="{FF7ED123-2F67-45DA-9DCF-562118E325D9}" presName="sibTrans" presStyleCnt="0"/>
      <dgm:spPr/>
    </dgm:pt>
    <dgm:pt modelId="{5B786A6E-E68A-47D3-BB54-A229E58D2D06}" type="pres">
      <dgm:prSet presAssocID="{A62A10C2-3262-4D94-BAFE-153C8C4C0DFB}" presName="compNode" presStyleCnt="0"/>
      <dgm:spPr/>
    </dgm:pt>
    <dgm:pt modelId="{800A682C-5F86-425E-9981-91CCB854BCB1}" type="pres">
      <dgm:prSet presAssocID="{A62A10C2-3262-4D94-BAFE-153C8C4C0DFB}" presName="iconBgRect" presStyleLbl="bgShp" presStyleIdx="3" presStyleCnt="5"/>
      <dgm:spPr/>
    </dgm:pt>
    <dgm:pt modelId="{A0A86B1E-28D7-4E35-B604-A0F22A692C62}" type="pres">
      <dgm:prSet presAssocID="{A62A10C2-3262-4D94-BAFE-153C8C4C0DF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ckmark"/>
        </a:ext>
      </dgm:extLst>
    </dgm:pt>
    <dgm:pt modelId="{AA02FCBD-212C-46A0-BDA3-DC809643FE23}" type="pres">
      <dgm:prSet presAssocID="{A62A10C2-3262-4D94-BAFE-153C8C4C0DFB}" presName="spaceRect" presStyleCnt="0"/>
      <dgm:spPr/>
    </dgm:pt>
    <dgm:pt modelId="{2818F89E-7313-49F2-9B95-5A69CD764C2D}" type="pres">
      <dgm:prSet presAssocID="{A62A10C2-3262-4D94-BAFE-153C8C4C0DFB}" presName="textRect" presStyleLbl="revTx" presStyleIdx="3" presStyleCnt="5">
        <dgm:presLayoutVars>
          <dgm:chMax val="1"/>
          <dgm:chPref val="1"/>
        </dgm:presLayoutVars>
      </dgm:prSet>
      <dgm:spPr/>
    </dgm:pt>
    <dgm:pt modelId="{634ECED4-A24A-4763-B98F-D2EC8B28DE32}" type="pres">
      <dgm:prSet presAssocID="{EB7A53B2-00E0-42E5-9548-40B8F8B23A01}" presName="sibTrans" presStyleCnt="0"/>
      <dgm:spPr/>
    </dgm:pt>
    <dgm:pt modelId="{DA9EF1D7-3AA8-4243-ACF8-5BE3932C8466}" type="pres">
      <dgm:prSet presAssocID="{9C055B23-6D63-4848-80C8-3AFAD853A952}" presName="compNode" presStyleCnt="0"/>
      <dgm:spPr/>
    </dgm:pt>
    <dgm:pt modelId="{B666AE5B-1787-447B-A002-331528795869}" type="pres">
      <dgm:prSet presAssocID="{9C055B23-6D63-4848-80C8-3AFAD853A952}" presName="iconBgRect" presStyleLbl="bgShp" presStyleIdx="4" presStyleCnt="5"/>
      <dgm:spPr/>
    </dgm:pt>
    <dgm:pt modelId="{2B525337-80FF-43A3-8F6F-6634DFFD3D67}" type="pres">
      <dgm:prSet presAssocID="{9C055B23-6D63-4848-80C8-3AFAD853A95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Upward trend"/>
        </a:ext>
      </dgm:extLst>
    </dgm:pt>
    <dgm:pt modelId="{A4AF02BE-6C4F-4AB8-9E6E-B7E9F87FD629}" type="pres">
      <dgm:prSet presAssocID="{9C055B23-6D63-4848-80C8-3AFAD853A952}" presName="spaceRect" presStyleCnt="0"/>
      <dgm:spPr/>
    </dgm:pt>
    <dgm:pt modelId="{6560684F-9FE3-47A7-96D2-E062C2942E1A}" type="pres">
      <dgm:prSet presAssocID="{9C055B23-6D63-4848-80C8-3AFAD853A952}" presName="textRect" presStyleLbl="revTx" presStyleIdx="4" presStyleCnt="5">
        <dgm:presLayoutVars>
          <dgm:chMax val="1"/>
          <dgm:chPref val="1"/>
        </dgm:presLayoutVars>
      </dgm:prSet>
      <dgm:spPr/>
    </dgm:pt>
  </dgm:ptLst>
  <dgm:cxnLst>
    <dgm:cxn modelId="{284CDF0B-DA28-4044-9510-C995177C931C}" type="presOf" srcId="{88948198-1E71-48F2-A3C0-87D0936446A7}" destId="{339D51CA-8759-4A5C-BF69-8A24609E0D0D}" srcOrd="0" destOrd="0" presId="urn:microsoft.com/office/officeart/2018/5/layout/IconCircleLabelList"/>
    <dgm:cxn modelId="{B8530022-839E-4EBD-A370-86503B9A69DF}" type="presOf" srcId="{F948D293-245C-4931-A67C-56AF0E445C5C}" destId="{9646B347-3148-4114-9F1B-14155D95A765}" srcOrd="0" destOrd="0" presId="urn:microsoft.com/office/officeart/2018/5/layout/IconCircleLabelList"/>
    <dgm:cxn modelId="{AB9CA824-AB49-4F62-B4D4-0AD64C7F409D}" type="presOf" srcId="{9C055B23-6D63-4848-80C8-3AFAD853A952}" destId="{6560684F-9FE3-47A7-96D2-E062C2942E1A}" srcOrd="0" destOrd="0" presId="urn:microsoft.com/office/officeart/2018/5/layout/IconCircleLabelList"/>
    <dgm:cxn modelId="{E4F6454F-6DFF-45AD-8C3D-B06A706FC51D}" srcId="{D3471E7E-C59E-42FE-A242-9DB94428F0CA}" destId="{F948D293-245C-4931-A67C-56AF0E445C5C}" srcOrd="2" destOrd="0" parTransId="{B25B6DE9-CA7D-4513-8063-E9E377E550C3}" sibTransId="{FF7ED123-2F67-45DA-9DCF-562118E325D9}"/>
    <dgm:cxn modelId="{543DCA6F-431F-41B1-81AA-86E09593F698}" srcId="{D3471E7E-C59E-42FE-A242-9DB94428F0CA}" destId="{A62A10C2-3262-4D94-BAFE-153C8C4C0DFB}" srcOrd="3" destOrd="0" parTransId="{D528651E-F29E-4A60-9F0B-B6A52D3BB68F}" sibTransId="{EB7A53B2-00E0-42E5-9548-40B8F8B23A01}"/>
    <dgm:cxn modelId="{4EE68573-7EE7-4F62-BBBA-330BC97DAAEB}" srcId="{D3471E7E-C59E-42FE-A242-9DB94428F0CA}" destId="{9C055B23-6D63-4848-80C8-3AFAD853A952}" srcOrd="4" destOrd="0" parTransId="{5CD82EFB-3D06-41A0-88A6-6CB894EEBC15}" sibTransId="{19275C62-D85B-4744-AC4A-5AC31F7F34BE}"/>
    <dgm:cxn modelId="{56365383-424C-487F-8A09-3727622DC37C}" srcId="{D3471E7E-C59E-42FE-A242-9DB94428F0CA}" destId="{88948198-1E71-48F2-A3C0-87D0936446A7}" srcOrd="1" destOrd="0" parTransId="{1AFE9410-C1D0-40FB-8C2C-874D6DE5AE2B}" sibTransId="{03FACBA1-ACEF-4BFC-B22F-F22502C4F23F}"/>
    <dgm:cxn modelId="{D66FEAC3-51B3-4E43-A8E4-A9185D42E88F}" type="presOf" srcId="{A62A10C2-3262-4D94-BAFE-153C8C4C0DFB}" destId="{2818F89E-7313-49F2-9B95-5A69CD764C2D}" srcOrd="0" destOrd="0" presId="urn:microsoft.com/office/officeart/2018/5/layout/IconCircleLabelList"/>
    <dgm:cxn modelId="{BF6EB3DE-9725-48B0-A991-5757D4CD1FFF}" srcId="{D3471E7E-C59E-42FE-A242-9DB94428F0CA}" destId="{6DD129B7-0A4D-45D6-ACD5-5C42FCE8503F}" srcOrd="0" destOrd="0" parTransId="{E5DB442F-38DB-4D57-8CB3-8AB62B3F37F8}" sibTransId="{AA372EA3-5FAD-491B-A8B4-F250ABB8E6E8}"/>
    <dgm:cxn modelId="{A087F2E4-482A-40AA-BBE8-01A38B925ACF}" type="presOf" srcId="{6DD129B7-0A4D-45D6-ACD5-5C42FCE8503F}" destId="{633B3FEC-2664-4D2F-8DD5-1662885F2CF1}" srcOrd="0" destOrd="0" presId="urn:microsoft.com/office/officeart/2018/5/layout/IconCircleLabelList"/>
    <dgm:cxn modelId="{A5BAA7FF-B965-4185-8456-06F2F94611B1}" type="presOf" srcId="{D3471E7E-C59E-42FE-A242-9DB94428F0CA}" destId="{D4ED481C-FE61-4BBF-8F70-6CE37EC4E008}" srcOrd="0" destOrd="0" presId="urn:microsoft.com/office/officeart/2018/5/layout/IconCircleLabelList"/>
    <dgm:cxn modelId="{BA9DBB38-A797-40B0-AA48-0A346B9BFB66}" type="presParOf" srcId="{D4ED481C-FE61-4BBF-8F70-6CE37EC4E008}" destId="{F1679AB0-513A-4E95-A818-9F4A67FC2E99}" srcOrd="0" destOrd="0" presId="urn:microsoft.com/office/officeart/2018/5/layout/IconCircleLabelList"/>
    <dgm:cxn modelId="{9EE8604D-F5D8-4636-BDF2-34CB9BF771DB}" type="presParOf" srcId="{F1679AB0-513A-4E95-A818-9F4A67FC2E99}" destId="{C52AEF86-D09A-4DB5-B5B0-B5DA54131AC1}" srcOrd="0" destOrd="0" presId="urn:microsoft.com/office/officeart/2018/5/layout/IconCircleLabelList"/>
    <dgm:cxn modelId="{E6587739-B256-4A78-B6CB-5D36E22DDEC3}" type="presParOf" srcId="{F1679AB0-513A-4E95-A818-9F4A67FC2E99}" destId="{140317DC-A6D3-416C-AE49-BF10634300D1}" srcOrd="1" destOrd="0" presId="urn:microsoft.com/office/officeart/2018/5/layout/IconCircleLabelList"/>
    <dgm:cxn modelId="{20016C74-F4E5-4FE4-AF65-B92076FDC814}" type="presParOf" srcId="{F1679AB0-513A-4E95-A818-9F4A67FC2E99}" destId="{5A710105-566D-4ECB-91D1-47DD550454B6}" srcOrd="2" destOrd="0" presId="urn:microsoft.com/office/officeart/2018/5/layout/IconCircleLabelList"/>
    <dgm:cxn modelId="{A11BC16A-C7B9-4A13-9E20-3E8978AC5541}" type="presParOf" srcId="{F1679AB0-513A-4E95-A818-9F4A67FC2E99}" destId="{633B3FEC-2664-4D2F-8DD5-1662885F2CF1}" srcOrd="3" destOrd="0" presId="urn:microsoft.com/office/officeart/2018/5/layout/IconCircleLabelList"/>
    <dgm:cxn modelId="{6519A67A-3459-444B-9253-2BEECF7EB68E}" type="presParOf" srcId="{D4ED481C-FE61-4BBF-8F70-6CE37EC4E008}" destId="{6726DC37-B8FE-4487-8EA1-9A712AF7369C}" srcOrd="1" destOrd="0" presId="urn:microsoft.com/office/officeart/2018/5/layout/IconCircleLabelList"/>
    <dgm:cxn modelId="{C6CF85ED-1E07-4470-BE56-3E32A9AE00C2}" type="presParOf" srcId="{D4ED481C-FE61-4BBF-8F70-6CE37EC4E008}" destId="{CC35223E-2A42-47F3-8FAE-85512318496B}" srcOrd="2" destOrd="0" presId="urn:microsoft.com/office/officeart/2018/5/layout/IconCircleLabelList"/>
    <dgm:cxn modelId="{2454840D-A051-456B-8BF1-FD178CC0CE99}" type="presParOf" srcId="{CC35223E-2A42-47F3-8FAE-85512318496B}" destId="{449C0D37-135B-4D7C-9D2F-236ED75FC1AA}" srcOrd="0" destOrd="0" presId="urn:microsoft.com/office/officeart/2018/5/layout/IconCircleLabelList"/>
    <dgm:cxn modelId="{4E5D3872-65E9-4D46-860F-37D9EC76180B}" type="presParOf" srcId="{CC35223E-2A42-47F3-8FAE-85512318496B}" destId="{D4BD3936-5650-41CB-ABF3-631254B3321B}" srcOrd="1" destOrd="0" presId="urn:microsoft.com/office/officeart/2018/5/layout/IconCircleLabelList"/>
    <dgm:cxn modelId="{2FED31A0-761D-4900-B550-33FC8553A9F9}" type="presParOf" srcId="{CC35223E-2A42-47F3-8FAE-85512318496B}" destId="{1E0B4D6B-2EC2-4BB6-91DE-DA19A88F024C}" srcOrd="2" destOrd="0" presId="urn:microsoft.com/office/officeart/2018/5/layout/IconCircleLabelList"/>
    <dgm:cxn modelId="{906B0A79-61F0-4C5D-8595-4B43261C9BF2}" type="presParOf" srcId="{CC35223E-2A42-47F3-8FAE-85512318496B}" destId="{339D51CA-8759-4A5C-BF69-8A24609E0D0D}" srcOrd="3" destOrd="0" presId="urn:microsoft.com/office/officeart/2018/5/layout/IconCircleLabelList"/>
    <dgm:cxn modelId="{8FBE62F8-D1B1-4AFD-A2CB-AB1B32C93D4A}" type="presParOf" srcId="{D4ED481C-FE61-4BBF-8F70-6CE37EC4E008}" destId="{EF8F80B1-C91E-46E7-B075-7D5E96113970}" srcOrd="3" destOrd="0" presId="urn:microsoft.com/office/officeart/2018/5/layout/IconCircleLabelList"/>
    <dgm:cxn modelId="{17FDFA08-CCE4-460A-8949-EC110EA26949}" type="presParOf" srcId="{D4ED481C-FE61-4BBF-8F70-6CE37EC4E008}" destId="{A43CDDC7-D870-4E0E-B7F3-C65A7F8E04A9}" srcOrd="4" destOrd="0" presId="urn:microsoft.com/office/officeart/2018/5/layout/IconCircleLabelList"/>
    <dgm:cxn modelId="{DE58D0E8-70C2-48D8-BB43-092111D0CBEC}" type="presParOf" srcId="{A43CDDC7-D870-4E0E-B7F3-C65A7F8E04A9}" destId="{C9B662ED-ABB2-4DA5-9E96-5094735CC15C}" srcOrd="0" destOrd="0" presId="urn:microsoft.com/office/officeart/2018/5/layout/IconCircleLabelList"/>
    <dgm:cxn modelId="{586911A5-9877-4F3A-BB25-F8C0E9350C5C}" type="presParOf" srcId="{A43CDDC7-D870-4E0E-B7F3-C65A7F8E04A9}" destId="{A455129C-E40F-414D-841D-7E965FE194B4}" srcOrd="1" destOrd="0" presId="urn:microsoft.com/office/officeart/2018/5/layout/IconCircleLabelList"/>
    <dgm:cxn modelId="{86663B1B-CEB6-42F5-AC98-71304494C1B4}" type="presParOf" srcId="{A43CDDC7-D870-4E0E-B7F3-C65A7F8E04A9}" destId="{D1397C1B-2075-41A8-AB74-69A391B98416}" srcOrd="2" destOrd="0" presId="urn:microsoft.com/office/officeart/2018/5/layout/IconCircleLabelList"/>
    <dgm:cxn modelId="{619449DC-A36F-42AB-A0CF-C1497A000F0E}" type="presParOf" srcId="{A43CDDC7-D870-4E0E-B7F3-C65A7F8E04A9}" destId="{9646B347-3148-4114-9F1B-14155D95A765}" srcOrd="3" destOrd="0" presId="urn:microsoft.com/office/officeart/2018/5/layout/IconCircleLabelList"/>
    <dgm:cxn modelId="{74B32278-97C4-4A68-9113-A69E159AF209}" type="presParOf" srcId="{D4ED481C-FE61-4BBF-8F70-6CE37EC4E008}" destId="{8B6DC2D7-06DE-4743-ACC9-78E2A77499FF}" srcOrd="5" destOrd="0" presId="urn:microsoft.com/office/officeart/2018/5/layout/IconCircleLabelList"/>
    <dgm:cxn modelId="{F7CF7C6F-9708-46AB-B7D7-471ED25D8D3E}" type="presParOf" srcId="{D4ED481C-FE61-4BBF-8F70-6CE37EC4E008}" destId="{5B786A6E-E68A-47D3-BB54-A229E58D2D06}" srcOrd="6" destOrd="0" presId="urn:microsoft.com/office/officeart/2018/5/layout/IconCircleLabelList"/>
    <dgm:cxn modelId="{E2C3C17F-3B94-4A16-A334-09FB437B9CE4}" type="presParOf" srcId="{5B786A6E-E68A-47D3-BB54-A229E58D2D06}" destId="{800A682C-5F86-425E-9981-91CCB854BCB1}" srcOrd="0" destOrd="0" presId="urn:microsoft.com/office/officeart/2018/5/layout/IconCircleLabelList"/>
    <dgm:cxn modelId="{BF20E631-CC2B-4BD1-90A1-75815D4FDD88}" type="presParOf" srcId="{5B786A6E-E68A-47D3-BB54-A229E58D2D06}" destId="{A0A86B1E-28D7-4E35-B604-A0F22A692C62}" srcOrd="1" destOrd="0" presId="urn:microsoft.com/office/officeart/2018/5/layout/IconCircleLabelList"/>
    <dgm:cxn modelId="{3710BB3D-D567-47D0-A187-87F9BA36E56F}" type="presParOf" srcId="{5B786A6E-E68A-47D3-BB54-A229E58D2D06}" destId="{AA02FCBD-212C-46A0-BDA3-DC809643FE23}" srcOrd="2" destOrd="0" presId="urn:microsoft.com/office/officeart/2018/5/layout/IconCircleLabelList"/>
    <dgm:cxn modelId="{D1C43718-5996-4409-A57D-3D839B2B200E}" type="presParOf" srcId="{5B786A6E-E68A-47D3-BB54-A229E58D2D06}" destId="{2818F89E-7313-49F2-9B95-5A69CD764C2D}" srcOrd="3" destOrd="0" presId="urn:microsoft.com/office/officeart/2018/5/layout/IconCircleLabelList"/>
    <dgm:cxn modelId="{9092A7B6-B77F-4E4D-8529-7D148DD49BE8}" type="presParOf" srcId="{D4ED481C-FE61-4BBF-8F70-6CE37EC4E008}" destId="{634ECED4-A24A-4763-B98F-D2EC8B28DE32}" srcOrd="7" destOrd="0" presId="urn:microsoft.com/office/officeart/2018/5/layout/IconCircleLabelList"/>
    <dgm:cxn modelId="{547D4EEA-E3B5-4F69-8A1C-0DFF6CF630D3}" type="presParOf" srcId="{D4ED481C-FE61-4BBF-8F70-6CE37EC4E008}" destId="{DA9EF1D7-3AA8-4243-ACF8-5BE3932C8466}" srcOrd="8" destOrd="0" presId="urn:microsoft.com/office/officeart/2018/5/layout/IconCircleLabelList"/>
    <dgm:cxn modelId="{C0F7C6E7-D794-40A3-8306-1894C159BD8D}" type="presParOf" srcId="{DA9EF1D7-3AA8-4243-ACF8-5BE3932C8466}" destId="{B666AE5B-1787-447B-A002-331528795869}" srcOrd="0" destOrd="0" presId="urn:microsoft.com/office/officeart/2018/5/layout/IconCircleLabelList"/>
    <dgm:cxn modelId="{5523C005-A28B-4127-822D-D90A8113A636}" type="presParOf" srcId="{DA9EF1D7-3AA8-4243-ACF8-5BE3932C8466}" destId="{2B525337-80FF-43A3-8F6F-6634DFFD3D67}" srcOrd="1" destOrd="0" presId="urn:microsoft.com/office/officeart/2018/5/layout/IconCircleLabelList"/>
    <dgm:cxn modelId="{C546AAC9-7613-405A-93D0-C2B1C6D35208}" type="presParOf" srcId="{DA9EF1D7-3AA8-4243-ACF8-5BE3932C8466}" destId="{A4AF02BE-6C4F-4AB8-9E6E-B7E9F87FD629}" srcOrd="2" destOrd="0" presId="urn:microsoft.com/office/officeart/2018/5/layout/IconCircleLabelList"/>
    <dgm:cxn modelId="{62C1655B-D940-44C0-9AB9-28916E8D1CAB}" type="presParOf" srcId="{DA9EF1D7-3AA8-4243-ACF8-5BE3932C8466}" destId="{6560684F-9FE3-47A7-96D2-E062C2942E1A}"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2E73450-33AB-44EC-AED0-4AD083FD1E63}" type="doc">
      <dgm:prSet loTypeId="urn:microsoft.com/office/officeart/2005/8/layout/hProcess7" loCatId="list" qsTypeId="urn:microsoft.com/office/officeart/2005/8/quickstyle/simple1" qsCatId="simple" csTypeId="urn:microsoft.com/office/officeart/2005/8/colors/accent1_2" csCatId="accent1" phldr="1"/>
      <dgm:spPr/>
      <dgm:t>
        <a:bodyPr/>
        <a:lstStyle/>
        <a:p>
          <a:endParaRPr lang="en-GB"/>
        </a:p>
      </dgm:t>
    </dgm:pt>
    <dgm:pt modelId="{76281C0E-9F4F-4169-9627-7631EC4EFC76}">
      <dgm:prSet phldrT="[Text]"/>
      <dgm:spPr/>
      <dgm:t>
        <a:bodyPr/>
        <a:lstStyle/>
        <a:p>
          <a:r>
            <a:rPr lang="en-GB" b="1" dirty="0">
              <a:solidFill>
                <a:schemeClr val="tx1"/>
              </a:solidFill>
            </a:rPr>
            <a:t>Model Build </a:t>
          </a:r>
        </a:p>
      </dgm:t>
    </dgm:pt>
    <dgm:pt modelId="{9E58DDAB-23D9-46B6-9776-A4DD9CB1B15A}" type="parTrans" cxnId="{3DBBD140-D420-4821-9EBB-5DAC3D59D51A}">
      <dgm:prSet/>
      <dgm:spPr/>
      <dgm:t>
        <a:bodyPr/>
        <a:lstStyle/>
        <a:p>
          <a:endParaRPr lang="en-GB"/>
        </a:p>
      </dgm:t>
    </dgm:pt>
    <dgm:pt modelId="{449B45B6-4994-4C98-82D8-73534F636513}" type="sibTrans" cxnId="{3DBBD140-D420-4821-9EBB-5DAC3D59D51A}">
      <dgm:prSet/>
      <dgm:spPr/>
      <dgm:t>
        <a:bodyPr/>
        <a:lstStyle/>
        <a:p>
          <a:endParaRPr lang="en-GB"/>
        </a:p>
      </dgm:t>
    </dgm:pt>
    <dgm:pt modelId="{D63BD987-272D-4347-9DC0-EE03C6CA5560}">
      <dgm:prSet phldrT="[Text]"/>
      <dgm:spPr/>
      <dgm:t>
        <a:bodyPr/>
        <a:lstStyle/>
        <a:p>
          <a:r>
            <a:rPr lang="en-GB" dirty="0">
              <a:solidFill>
                <a:schemeClr val="tx1"/>
              </a:solidFill>
            </a:rPr>
            <a:t>1.Load  dataframe                                   2. Standardize data                                        3. Create training /test datasets                                                     4. Set up parameters                              5. Use </a:t>
          </a:r>
          <a:r>
            <a:rPr lang="en-GB" dirty="0" err="1">
              <a:solidFill>
                <a:schemeClr val="tx1"/>
              </a:solidFill>
            </a:rPr>
            <a:t>GridSearchCV</a:t>
          </a:r>
          <a:r>
            <a:rPr lang="en-GB" dirty="0">
              <a:solidFill>
                <a:schemeClr val="tx1"/>
              </a:solidFill>
            </a:rPr>
            <a:t> function to loop through predefined parameters </a:t>
          </a:r>
        </a:p>
      </dgm:t>
    </dgm:pt>
    <dgm:pt modelId="{EAE27895-D5B4-443B-8501-4D33CEEFBCA9}" type="parTrans" cxnId="{9A0E726C-62BF-4B09-9C14-96ADB08893D3}">
      <dgm:prSet/>
      <dgm:spPr/>
      <dgm:t>
        <a:bodyPr/>
        <a:lstStyle/>
        <a:p>
          <a:endParaRPr lang="en-GB"/>
        </a:p>
      </dgm:t>
    </dgm:pt>
    <dgm:pt modelId="{E5672155-3412-41B4-9334-2C5551E58B67}" type="sibTrans" cxnId="{9A0E726C-62BF-4B09-9C14-96ADB08893D3}">
      <dgm:prSet/>
      <dgm:spPr/>
      <dgm:t>
        <a:bodyPr/>
        <a:lstStyle/>
        <a:p>
          <a:endParaRPr lang="en-GB"/>
        </a:p>
      </dgm:t>
    </dgm:pt>
    <dgm:pt modelId="{55F829D4-C6D7-42FF-A2A7-882153AC4429}">
      <dgm:prSet phldrT="[Text]"/>
      <dgm:spPr/>
      <dgm:t>
        <a:bodyPr/>
        <a:lstStyle/>
        <a:p>
          <a:r>
            <a:rPr lang="en-GB" b="1" dirty="0">
              <a:solidFill>
                <a:schemeClr val="tx1"/>
              </a:solidFill>
            </a:rPr>
            <a:t>Evaluation</a:t>
          </a:r>
        </a:p>
      </dgm:t>
    </dgm:pt>
    <dgm:pt modelId="{131B16DB-B210-4CB6-9340-A97975F80463}" type="parTrans" cxnId="{017A6F7B-D32D-4D76-BB4C-96CECC8CBD8D}">
      <dgm:prSet/>
      <dgm:spPr/>
      <dgm:t>
        <a:bodyPr/>
        <a:lstStyle/>
        <a:p>
          <a:endParaRPr lang="en-GB"/>
        </a:p>
      </dgm:t>
    </dgm:pt>
    <dgm:pt modelId="{26CCDCA5-F03B-4F16-BD8C-C33EADE02359}" type="sibTrans" cxnId="{017A6F7B-D32D-4D76-BB4C-96CECC8CBD8D}">
      <dgm:prSet/>
      <dgm:spPr/>
      <dgm:t>
        <a:bodyPr/>
        <a:lstStyle/>
        <a:p>
          <a:endParaRPr lang="en-GB"/>
        </a:p>
      </dgm:t>
    </dgm:pt>
    <dgm:pt modelId="{3871C83D-A1F3-46FD-91B5-05FC23F099AA}">
      <dgm:prSet phldrT="[Text]"/>
      <dgm:spPr/>
      <dgm:t>
        <a:bodyPr/>
        <a:lstStyle/>
        <a:p>
          <a:r>
            <a:rPr lang="en-GB" dirty="0">
              <a:solidFill>
                <a:schemeClr val="tx1"/>
              </a:solidFill>
            </a:rPr>
            <a:t>1. Check model score</a:t>
          </a:r>
        </a:p>
      </dgm:t>
    </dgm:pt>
    <dgm:pt modelId="{58F97100-F9B5-4F9F-9686-7C9C75FA236F}" type="parTrans" cxnId="{E75C6254-127F-448D-8F8B-557CECFB64B1}">
      <dgm:prSet/>
      <dgm:spPr/>
      <dgm:t>
        <a:bodyPr/>
        <a:lstStyle/>
        <a:p>
          <a:endParaRPr lang="en-GB"/>
        </a:p>
      </dgm:t>
    </dgm:pt>
    <dgm:pt modelId="{4B420E40-0751-4B9C-9BB5-17CF49D0DE82}" type="sibTrans" cxnId="{E75C6254-127F-448D-8F8B-557CECFB64B1}">
      <dgm:prSet/>
      <dgm:spPr/>
      <dgm:t>
        <a:bodyPr/>
        <a:lstStyle/>
        <a:p>
          <a:endParaRPr lang="en-GB"/>
        </a:p>
      </dgm:t>
    </dgm:pt>
    <dgm:pt modelId="{2CC5E04A-E494-4C8A-8064-0320D3BA3530}">
      <dgm:prSet phldrT="[Text]"/>
      <dgm:spPr/>
      <dgm:t>
        <a:bodyPr/>
        <a:lstStyle/>
        <a:p>
          <a:r>
            <a:rPr lang="en-GB" b="1" dirty="0">
              <a:solidFill>
                <a:schemeClr val="tx1"/>
              </a:solidFill>
            </a:rPr>
            <a:t>Best Fit  Model</a:t>
          </a:r>
        </a:p>
      </dgm:t>
    </dgm:pt>
    <dgm:pt modelId="{40EDAF77-2358-4E07-B111-2C28A4F5E6EF}" type="parTrans" cxnId="{F7CBBC1D-436B-4CB1-985B-4D0F45753B81}">
      <dgm:prSet/>
      <dgm:spPr/>
      <dgm:t>
        <a:bodyPr/>
        <a:lstStyle/>
        <a:p>
          <a:endParaRPr lang="en-GB"/>
        </a:p>
      </dgm:t>
    </dgm:pt>
    <dgm:pt modelId="{7A5225BD-2070-4753-BF47-947A19E09285}" type="sibTrans" cxnId="{F7CBBC1D-436B-4CB1-985B-4D0F45753B81}">
      <dgm:prSet/>
      <dgm:spPr/>
      <dgm:t>
        <a:bodyPr/>
        <a:lstStyle/>
        <a:p>
          <a:endParaRPr lang="en-GB"/>
        </a:p>
      </dgm:t>
    </dgm:pt>
    <dgm:pt modelId="{A876C196-9DD1-4FF6-B055-E520FF491B02}">
      <dgm:prSet phldrT="[Text]"/>
      <dgm:spPr/>
      <dgm:t>
        <a:bodyPr/>
        <a:lstStyle/>
        <a:p>
          <a:r>
            <a:rPr lang="en-GB" dirty="0">
              <a:solidFill>
                <a:schemeClr val="tx1"/>
              </a:solidFill>
            </a:rPr>
            <a:t>2.Analyse model using Confusion Matrix</a:t>
          </a:r>
        </a:p>
      </dgm:t>
    </dgm:pt>
    <dgm:pt modelId="{29DB5ECA-96F5-4BAC-AF36-7D20EE72A539}" type="parTrans" cxnId="{5671C7AF-1CD5-4999-8245-B7359116C633}">
      <dgm:prSet/>
      <dgm:spPr/>
      <dgm:t>
        <a:bodyPr/>
        <a:lstStyle/>
        <a:p>
          <a:endParaRPr lang="en-GB"/>
        </a:p>
      </dgm:t>
    </dgm:pt>
    <dgm:pt modelId="{0754B7CB-8099-47CC-9171-2D5C1A7E6F18}" type="sibTrans" cxnId="{5671C7AF-1CD5-4999-8245-B7359116C633}">
      <dgm:prSet/>
      <dgm:spPr/>
      <dgm:t>
        <a:bodyPr/>
        <a:lstStyle/>
        <a:p>
          <a:endParaRPr lang="en-GB"/>
        </a:p>
      </dgm:t>
    </dgm:pt>
    <dgm:pt modelId="{C276C427-6012-486A-B877-8B7CFF9292AE}" type="pres">
      <dgm:prSet presAssocID="{62E73450-33AB-44EC-AED0-4AD083FD1E63}" presName="Name0" presStyleCnt="0">
        <dgm:presLayoutVars>
          <dgm:dir/>
          <dgm:animLvl val="lvl"/>
          <dgm:resizeHandles val="exact"/>
        </dgm:presLayoutVars>
      </dgm:prSet>
      <dgm:spPr/>
    </dgm:pt>
    <dgm:pt modelId="{FF83BE41-180E-4344-B583-55635500D832}" type="pres">
      <dgm:prSet presAssocID="{76281C0E-9F4F-4169-9627-7631EC4EFC76}" presName="compositeNode" presStyleCnt="0">
        <dgm:presLayoutVars>
          <dgm:bulletEnabled val="1"/>
        </dgm:presLayoutVars>
      </dgm:prSet>
      <dgm:spPr/>
    </dgm:pt>
    <dgm:pt modelId="{A0C6F525-9830-49C1-9F5B-3D84749D97F4}" type="pres">
      <dgm:prSet presAssocID="{76281C0E-9F4F-4169-9627-7631EC4EFC76}" presName="bgRect" presStyleLbl="node1" presStyleIdx="0" presStyleCnt="3" custLinFactNeighborX="-33494" custLinFactNeighborY="-754"/>
      <dgm:spPr/>
    </dgm:pt>
    <dgm:pt modelId="{A5E06BB8-72C6-462D-B513-81DBD4789C64}" type="pres">
      <dgm:prSet presAssocID="{76281C0E-9F4F-4169-9627-7631EC4EFC76}" presName="parentNode" presStyleLbl="node1" presStyleIdx="0" presStyleCnt="3">
        <dgm:presLayoutVars>
          <dgm:chMax val="0"/>
          <dgm:bulletEnabled val="1"/>
        </dgm:presLayoutVars>
      </dgm:prSet>
      <dgm:spPr/>
    </dgm:pt>
    <dgm:pt modelId="{CE080B9C-9904-4941-B207-21DA447E2C8D}" type="pres">
      <dgm:prSet presAssocID="{76281C0E-9F4F-4169-9627-7631EC4EFC76}" presName="childNode" presStyleLbl="node1" presStyleIdx="0" presStyleCnt="3">
        <dgm:presLayoutVars>
          <dgm:bulletEnabled val="1"/>
        </dgm:presLayoutVars>
      </dgm:prSet>
      <dgm:spPr/>
    </dgm:pt>
    <dgm:pt modelId="{B8AC42F0-8ACA-4B51-BAA4-AD04D417B92E}" type="pres">
      <dgm:prSet presAssocID="{449B45B6-4994-4C98-82D8-73534F636513}" presName="hSp" presStyleCnt="0"/>
      <dgm:spPr/>
    </dgm:pt>
    <dgm:pt modelId="{352D92F7-75AA-4223-825A-6EF8E8578494}" type="pres">
      <dgm:prSet presAssocID="{449B45B6-4994-4C98-82D8-73534F636513}" presName="vProcSp" presStyleCnt="0"/>
      <dgm:spPr/>
    </dgm:pt>
    <dgm:pt modelId="{9EBB5B43-BAC3-4565-BF24-C58F906BD673}" type="pres">
      <dgm:prSet presAssocID="{449B45B6-4994-4C98-82D8-73534F636513}" presName="vSp1" presStyleCnt="0"/>
      <dgm:spPr/>
    </dgm:pt>
    <dgm:pt modelId="{01F4151D-B901-4314-81FB-41EA8DA7A02C}" type="pres">
      <dgm:prSet presAssocID="{449B45B6-4994-4C98-82D8-73534F636513}" presName="simulatedConn" presStyleLbl="solidFgAcc1" presStyleIdx="0" presStyleCnt="2"/>
      <dgm:spPr/>
    </dgm:pt>
    <dgm:pt modelId="{06E95CD9-28CA-4B72-AC34-A05502C76103}" type="pres">
      <dgm:prSet presAssocID="{449B45B6-4994-4C98-82D8-73534F636513}" presName="vSp2" presStyleCnt="0"/>
      <dgm:spPr/>
    </dgm:pt>
    <dgm:pt modelId="{7E8645D4-88D9-468F-A9F5-1C161CEC004D}" type="pres">
      <dgm:prSet presAssocID="{449B45B6-4994-4C98-82D8-73534F636513}" presName="sibTrans" presStyleCnt="0"/>
      <dgm:spPr/>
    </dgm:pt>
    <dgm:pt modelId="{BE798C01-F23C-47B6-9889-8F12EC56A3B6}" type="pres">
      <dgm:prSet presAssocID="{55F829D4-C6D7-42FF-A2A7-882153AC4429}" presName="compositeNode" presStyleCnt="0">
        <dgm:presLayoutVars>
          <dgm:bulletEnabled val="1"/>
        </dgm:presLayoutVars>
      </dgm:prSet>
      <dgm:spPr/>
    </dgm:pt>
    <dgm:pt modelId="{DB65D115-713E-4E8C-B183-831376AB6CBA}" type="pres">
      <dgm:prSet presAssocID="{55F829D4-C6D7-42FF-A2A7-882153AC4429}" presName="bgRect" presStyleLbl="node1" presStyleIdx="1" presStyleCnt="3"/>
      <dgm:spPr/>
    </dgm:pt>
    <dgm:pt modelId="{108CEC71-147D-4AAB-A847-364BF0E8FF22}" type="pres">
      <dgm:prSet presAssocID="{55F829D4-C6D7-42FF-A2A7-882153AC4429}" presName="parentNode" presStyleLbl="node1" presStyleIdx="1" presStyleCnt="3">
        <dgm:presLayoutVars>
          <dgm:chMax val="0"/>
          <dgm:bulletEnabled val="1"/>
        </dgm:presLayoutVars>
      </dgm:prSet>
      <dgm:spPr/>
    </dgm:pt>
    <dgm:pt modelId="{7B214EB4-31AB-4347-B7EC-96115D117F6A}" type="pres">
      <dgm:prSet presAssocID="{55F829D4-C6D7-42FF-A2A7-882153AC4429}" presName="childNode" presStyleLbl="node1" presStyleIdx="1" presStyleCnt="3">
        <dgm:presLayoutVars>
          <dgm:bulletEnabled val="1"/>
        </dgm:presLayoutVars>
      </dgm:prSet>
      <dgm:spPr/>
    </dgm:pt>
    <dgm:pt modelId="{19B016FC-DC81-4C7C-A853-1B310A83FDF5}" type="pres">
      <dgm:prSet presAssocID="{26CCDCA5-F03B-4F16-BD8C-C33EADE02359}" presName="hSp" presStyleCnt="0"/>
      <dgm:spPr/>
    </dgm:pt>
    <dgm:pt modelId="{90F297A5-5498-4330-A66B-28E01B2C7DBC}" type="pres">
      <dgm:prSet presAssocID="{26CCDCA5-F03B-4F16-BD8C-C33EADE02359}" presName="vProcSp" presStyleCnt="0"/>
      <dgm:spPr/>
    </dgm:pt>
    <dgm:pt modelId="{BB2D47FE-06DE-4EAF-8A5B-E7F8A119C9E8}" type="pres">
      <dgm:prSet presAssocID="{26CCDCA5-F03B-4F16-BD8C-C33EADE02359}" presName="vSp1" presStyleCnt="0"/>
      <dgm:spPr/>
    </dgm:pt>
    <dgm:pt modelId="{F0078E97-C837-4005-B9CE-675F25189F2C}" type="pres">
      <dgm:prSet presAssocID="{26CCDCA5-F03B-4F16-BD8C-C33EADE02359}" presName="simulatedConn" presStyleLbl="solidFgAcc1" presStyleIdx="1" presStyleCnt="2"/>
      <dgm:spPr/>
    </dgm:pt>
    <dgm:pt modelId="{334FBEE3-376D-4FCF-99EE-0BDF35A2FA70}" type="pres">
      <dgm:prSet presAssocID="{26CCDCA5-F03B-4F16-BD8C-C33EADE02359}" presName="vSp2" presStyleCnt="0"/>
      <dgm:spPr/>
    </dgm:pt>
    <dgm:pt modelId="{7F846B89-B8AE-4393-A8DB-EEEF432E85BA}" type="pres">
      <dgm:prSet presAssocID="{26CCDCA5-F03B-4F16-BD8C-C33EADE02359}" presName="sibTrans" presStyleCnt="0"/>
      <dgm:spPr/>
    </dgm:pt>
    <dgm:pt modelId="{D87F0B6B-4F42-4E91-9A8D-218D811D0A21}" type="pres">
      <dgm:prSet presAssocID="{2CC5E04A-E494-4C8A-8064-0320D3BA3530}" presName="compositeNode" presStyleCnt="0">
        <dgm:presLayoutVars>
          <dgm:bulletEnabled val="1"/>
        </dgm:presLayoutVars>
      </dgm:prSet>
      <dgm:spPr/>
    </dgm:pt>
    <dgm:pt modelId="{CA53DDF7-07AC-4D01-9974-9F6C979A906C}" type="pres">
      <dgm:prSet presAssocID="{2CC5E04A-E494-4C8A-8064-0320D3BA3530}" presName="bgRect" presStyleLbl="node1" presStyleIdx="2" presStyleCnt="3" custLinFactNeighborX="23" custLinFactNeighborY="183"/>
      <dgm:spPr/>
    </dgm:pt>
    <dgm:pt modelId="{73871863-D6BA-4353-A2DB-DFE76E36EF94}" type="pres">
      <dgm:prSet presAssocID="{2CC5E04A-E494-4C8A-8064-0320D3BA3530}" presName="parentNode" presStyleLbl="node1" presStyleIdx="2" presStyleCnt="3">
        <dgm:presLayoutVars>
          <dgm:chMax val="0"/>
          <dgm:bulletEnabled val="1"/>
        </dgm:presLayoutVars>
      </dgm:prSet>
      <dgm:spPr/>
    </dgm:pt>
  </dgm:ptLst>
  <dgm:cxnLst>
    <dgm:cxn modelId="{F7CBBC1D-436B-4CB1-985B-4D0F45753B81}" srcId="{62E73450-33AB-44EC-AED0-4AD083FD1E63}" destId="{2CC5E04A-E494-4C8A-8064-0320D3BA3530}" srcOrd="2" destOrd="0" parTransId="{40EDAF77-2358-4E07-B111-2C28A4F5E6EF}" sibTransId="{7A5225BD-2070-4753-BF47-947A19E09285}"/>
    <dgm:cxn modelId="{E2F93537-F3F6-40E7-A5ED-B3FB605A019A}" type="presOf" srcId="{A876C196-9DD1-4FF6-B055-E520FF491B02}" destId="{7B214EB4-31AB-4347-B7EC-96115D117F6A}" srcOrd="0" destOrd="1" presId="urn:microsoft.com/office/officeart/2005/8/layout/hProcess7"/>
    <dgm:cxn modelId="{31CD6C3C-FCF7-4ABA-B801-14E9E1BEF7A4}" type="presOf" srcId="{76281C0E-9F4F-4169-9627-7631EC4EFC76}" destId="{A0C6F525-9830-49C1-9F5B-3D84749D97F4}" srcOrd="0" destOrd="0" presId="urn:microsoft.com/office/officeart/2005/8/layout/hProcess7"/>
    <dgm:cxn modelId="{3DBBD140-D420-4821-9EBB-5DAC3D59D51A}" srcId="{62E73450-33AB-44EC-AED0-4AD083FD1E63}" destId="{76281C0E-9F4F-4169-9627-7631EC4EFC76}" srcOrd="0" destOrd="0" parTransId="{9E58DDAB-23D9-46B6-9776-A4DD9CB1B15A}" sibTransId="{449B45B6-4994-4C98-82D8-73534F636513}"/>
    <dgm:cxn modelId="{3CA58D60-EF73-4AA6-87AA-616B70B4B23D}" type="presOf" srcId="{55F829D4-C6D7-42FF-A2A7-882153AC4429}" destId="{108CEC71-147D-4AAB-A847-364BF0E8FF22}" srcOrd="1" destOrd="0" presId="urn:microsoft.com/office/officeart/2005/8/layout/hProcess7"/>
    <dgm:cxn modelId="{D6C66246-77D8-4C92-8BFC-AB6D716AF1F8}" type="presOf" srcId="{2CC5E04A-E494-4C8A-8064-0320D3BA3530}" destId="{CA53DDF7-07AC-4D01-9974-9F6C979A906C}" srcOrd="0" destOrd="0" presId="urn:microsoft.com/office/officeart/2005/8/layout/hProcess7"/>
    <dgm:cxn modelId="{9A0E726C-62BF-4B09-9C14-96ADB08893D3}" srcId="{76281C0E-9F4F-4169-9627-7631EC4EFC76}" destId="{D63BD987-272D-4347-9DC0-EE03C6CA5560}" srcOrd="0" destOrd="0" parTransId="{EAE27895-D5B4-443B-8501-4D33CEEFBCA9}" sibTransId="{E5672155-3412-41B4-9334-2C5551E58B67}"/>
    <dgm:cxn modelId="{E75C6254-127F-448D-8F8B-557CECFB64B1}" srcId="{55F829D4-C6D7-42FF-A2A7-882153AC4429}" destId="{3871C83D-A1F3-46FD-91B5-05FC23F099AA}" srcOrd="0" destOrd="0" parTransId="{58F97100-F9B5-4F9F-9686-7C9C75FA236F}" sibTransId="{4B420E40-0751-4B9C-9BB5-17CF49D0DE82}"/>
    <dgm:cxn modelId="{7215F77A-FAA3-4ACB-9B0B-C75ED09B711A}" type="presOf" srcId="{76281C0E-9F4F-4169-9627-7631EC4EFC76}" destId="{A5E06BB8-72C6-462D-B513-81DBD4789C64}" srcOrd="1" destOrd="0" presId="urn:microsoft.com/office/officeart/2005/8/layout/hProcess7"/>
    <dgm:cxn modelId="{017A6F7B-D32D-4D76-BB4C-96CECC8CBD8D}" srcId="{62E73450-33AB-44EC-AED0-4AD083FD1E63}" destId="{55F829D4-C6D7-42FF-A2A7-882153AC4429}" srcOrd="1" destOrd="0" parTransId="{131B16DB-B210-4CB6-9340-A97975F80463}" sibTransId="{26CCDCA5-F03B-4F16-BD8C-C33EADE02359}"/>
    <dgm:cxn modelId="{B2A7FA8D-E5A1-4A77-AECC-F62EAA24B596}" type="presOf" srcId="{2CC5E04A-E494-4C8A-8064-0320D3BA3530}" destId="{73871863-D6BA-4353-A2DB-DFE76E36EF94}" srcOrd="1" destOrd="0" presId="urn:microsoft.com/office/officeart/2005/8/layout/hProcess7"/>
    <dgm:cxn modelId="{F1E184AB-1C27-4FEC-9759-C2592C011A64}" type="presOf" srcId="{55F829D4-C6D7-42FF-A2A7-882153AC4429}" destId="{DB65D115-713E-4E8C-B183-831376AB6CBA}" srcOrd="0" destOrd="0" presId="urn:microsoft.com/office/officeart/2005/8/layout/hProcess7"/>
    <dgm:cxn modelId="{5671C7AF-1CD5-4999-8245-B7359116C633}" srcId="{55F829D4-C6D7-42FF-A2A7-882153AC4429}" destId="{A876C196-9DD1-4FF6-B055-E520FF491B02}" srcOrd="1" destOrd="0" parTransId="{29DB5ECA-96F5-4BAC-AF36-7D20EE72A539}" sibTransId="{0754B7CB-8099-47CC-9171-2D5C1A7E6F18}"/>
    <dgm:cxn modelId="{974522B6-3758-4048-8F09-66818C0AEDCC}" type="presOf" srcId="{3871C83D-A1F3-46FD-91B5-05FC23F099AA}" destId="{7B214EB4-31AB-4347-B7EC-96115D117F6A}" srcOrd="0" destOrd="0" presId="urn:microsoft.com/office/officeart/2005/8/layout/hProcess7"/>
    <dgm:cxn modelId="{872553BD-1ACC-4113-BE72-A5C52470C48C}" type="presOf" srcId="{D63BD987-272D-4347-9DC0-EE03C6CA5560}" destId="{CE080B9C-9904-4941-B207-21DA447E2C8D}" srcOrd="0" destOrd="0" presId="urn:microsoft.com/office/officeart/2005/8/layout/hProcess7"/>
    <dgm:cxn modelId="{AB40F6DA-A5D7-4D69-8CE5-E5774E9A5729}" type="presOf" srcId="{62E73450-33AB-44EC-AED0-4AD083FD1E63}" destId="{C276C427-6012-486A-B877-8B7CFF9292AE}" srcOrd="0" destOrd="0" presId="urn:microsoft.com/office/officeart/2005/8/layout/hProcess7"/>
    <dgm:cxn modelId="{43A06325-31D1-4541-A093-33604AAA4E6E}" type="presParOf" srcId="{C276C427-6012-486A-B877-8B7CFF9292AE}" destId="{FF83BE41-180E-4344-B583-55635500D832}" srcOrd="0" destOrd="0" presId="urn:microsoft.com/office/officeart/2005/8/layout/hProcess7"/>
    <dgm:cxn modelId="{24B75DF9-660D-402D-9F27-9AB67BEF5625}" type="presParOf" srcId="{FF83BE41-180E-4344-B583-55635500D832}" destId="{A0C6F525-9830-49C1-9F5B-3D84749D97F4}" srcOrd="0" destOrd="0" presId="urn:microsoft.com/office/officeart/2005/8/layout/hProcess7"/>
    <dgm:cxn modelId="{FF30F500-E63A-4D36-813B-62F6D601F770}" type="presParOf" srcId="{FF83BE41-180E-4344-B583-55635500D832}" destId="{A5E06BB8-72C6-462D-B513-81DBD4789C64}" srcOrd="1" destOrd="0" presId="urn:microsoft.com/office/officeart/2005/8/layout/hProcess7"/>
    <dgm:cxn modelId="{0DC04A61-DB5C-4237-BAFB-32924A65ECB9}" type="presParOf" srcId="{FF83BE41-180E-4344-B583-55635500D832}" destId="{CE080B9C-9904-4941-B207-21DA447E2C8D}" srcOrd="2" destOrd="0" presId="urn:microsoft.com/office/officeart/2005/8/layout/hProcess7"/>
    <dgm:cxn modelId="{BD146FF8-4FA3-4A0E-ADFA-21EF7467D806}" type="presParOf" srcId="{C276C427-6012-486A-B877-8B7CFF9292AE}" destId="{B8AC42F0-8ACA-4B51-BAA4-AD04D417B92E}" srcOrd="1" destOrd="0" presId="urn:microsoft.com/office/officeart/2005/8/layout/hProcess7"/>
    <dgm:cxn modelId="{08141EAC-3F71-4710-A857-0E3B88842F55}" type="presParOf" srcId="{C276C427-6012-486A-B877-8B7CFF9292AE}" destId="{352D92F7-75AA-4223-825A-6EF8E8578494}" srcOrd="2" destOrd="0" presId="urn:microsoft.com/office/officeart/2005/8/layout/hProcess7"/>
    <dgm:cxn modelId="{EDB951C1-270B-4C32-BD6E-C2B1E1D961E9}" type="presParOf" srcId="{352D92F7-75AA-4223-825A-6EF8E8578494}" destId="{9EBB5B43-BAC3-4565-BF24-C58F906BD673}" srcOrd="0" destOrd="0" presId="urn:microsoft.com/office/officeart/2005/8/layout/hProcess7"/>
    <dgm:cxn modelId="{7FBEAB52-2712-4518-A7E9-5D32D44C46E5}" type="presParOf" srcId="{352D92F7-75AA-4223-825A-6EF8E8578494}" destId="{01F4151D-B901-4314-81FB-41EA8DA7A02C}" srcOrd="1" destOrd="0" presId="urn:microsoft.com/office/officeart/2005/8/layout/hProcess7"/>
    <dgm:cxn modelId="{FA0ED000-7109-443D-989E-9709AB280888}" type="presParOf" srcId="{352D92F7-75AA-4223-825A-6EF8E8578494}" destId="{06E95CD9-28CA-4B72-AC34-A05502C76103}" srcOrd="2" destOrd="0" presId="urn:microsoft.com/office/officeart/2005/8/layout/hProcess7"/>
    <dgm:cxn modelId="{4ECE2305-2B99-4D7D-9B2E-BA0F35870D58}" type="presParOf" srcId="{C276C427-6012-486A-B877-8B7CFF9292AE}" destId="{7E8645D4-88D9-468F-A9F5-1C161CEC004D}" srcOrd="3" destOrd="0" presId="urn:microsoft.com/office/officeart/2005/8/layout/hProcess7"/>
    <dgm:cxn modelId="{4808C642-A02A-429F-B052-DCFC334445B4}" type="presParOf" srcId="{C276C427-6012-486A-B877-8B7CFF9292AE}" destId="{BE798C01-F23C-47B6-9889-8F12EC56A3B6}" srcOrd="4" destOrd="0" presId="urn:microsoft.com/office/officeart/2005/8/layout/hProcess7"/>
    <dgm:cxn modelId="{60F29961-191D-494F-B6BC-E5CCDB2F9E0A}" type="presParOf" srcId="{BE798C01-F23C-47B6-9889-8F12EC56A3B6}" destId="{DB65D115-713E-4E8C-B183-831376AB6CBA}" srcOrd="0" destOrd="0" presId="urn:microsoft.com/office/officeart/2005/8/layout/hProcess7"/>
    <dgm:cxn modelId="{A092D2D3-9235-48FF-A0EA-42A65266E90F}" type="presParOf" srcId="{BE798C01-F23C-47B6-9889-8F12EC56A3B6}" destId="{108CEC71-147D-4AAB-A847-364BF0E8FF22}" srcOrd="1" destOrd="0" presId="urn:microsoft.com/office/officeart/2005/8/layout/hProcess7"/>
    <dgm:cxn modelId="{D30C28B2-0286-4B15-B6EB-942389259E62}" type="presParOf" srcId="{BE798C01-F23C-47B6-9889-8F12EC56A3B6}" destId="{7B214EB4-31AB-4347-B7EC-96115D117F6A}" srcOrd="2" destOrd="0" presId="urn:microsoft.com/office/officeart/2005/8/layout/hProcess7"/>
    <dgm:cxn modelId="{1CC409CC-9643-493D-BBA9-31AD4759AB54}" type="presParOf" srcId="{C276C427-6012-486A-B877-8B7CFF9292AE}" destId="{19B016FC-DC81-4C7C-A853-1B310A83FDF5}" srcOrd="5" destOrd="0" presId="urn:microsoft.com/office/officeart/2005/8/layout/hProcess7"/>
    <dgm:cxn modelId="{B1FB01CF-C000-4C40-8448-5560B61800B6}" type="presParOf" srcId="{C276C427-6012-486A-B877-8B7CFF9292AE}" destId="{90F297A5-5498-4330-A66B-28E01B2C7DBC}" srcOrd="6" destOrd="0" presId="urn:microsoft.com/office/officeart/2005/8/layout/hProcess7"/>
    <dgm:cxn modelId="{EF19EABB-68A0-4527-8581-ACA313F326C4}" type="presParOf" srcId="{90F297A5-5498-4330-A66B-28E01B2C7DBC}" destId="{BB2D47FE-06DE-4EAF-8A5B-E7F8A119C9E8}" srcOrd="0" destOrd="0" presId="urn:microsoft.com/office/officeart/2005/8/layout/hProcess7"/>
    <dgm:cxn modelId="{C93C3C45-087C-4A58-86E8-E492E946D93B}" type="presParOf" srcId="{90F297A5-5498-4330-A66B-28E01B2C7DBC}" destId="{F0078E97-C837-4005-B9CE-675F25189F2C}" srcOrd="1" destOrd="0" presId="urn:microsoft.com/office/officeart/2005/8/layout/hProcess7"/>
    <dgm:cxn modelId="{7B4AF230-4102-46FB-AE6C-83886708D770}" type="presParOf" srcId="{90F297A5-5498-4330-A66B-28E01B2C7DBC}" destId="{334FBEE3-376D-4FCF-99EE-0BDF35A2FA70}" srcOrd="2" destOrd="0" presId="urn:microsoft.com/office/officeart/2005/8/layout/hProcess7"/>
    <dgm:cxn modelId="{1B951FFF-750F-4116-B7A3-32830D11EA47}" type="presParOf" srcId="{C276C427-6012-486A-B877-8B7CFF9292AE}" destId="{7F846B89-B8AE-4393-A8DB-EEEF432E85BA}" srcOrd="7" destOrd="0" presId="urn:microsoft.com/office/officeart/2005/8/layout/hProcess7"/>
    <dgm:cxn modelId="{2546E263-A62F-42F2-B712-300170A1BCFA}" type="presParOf" srcId="{C276C427-6012-486A-B877-8B7CFF9292AE}" destId="{D87F0B6B-4F42-4E91-9A8D-218D811D0A21}" srcOrd="8" destOrd="0" presId="urn:microsoft.com/office/officeart/2005/8/layout/hProcess7"/>
    <dgm:cxn modelId="{C50FBEC9-F466-4696-AAD8-35F0B24D2290}" type="presParOf" srcId="{D87F0B6B-4F42-4E91-9A8D-218D811D0A21}" destId="{CA53DDF7-07AC-4D01-9974-9F6C979A906C}" srcOrd="0" destOrd="0" presId="urn:microsoft.com/office/officeart/2005/8/layout/hProcess7"/>
    <dgm:cxn modelId="{DE8F3969-E372-4624-ADD4-AE81BDF43800}" type="presParOf" srcId="{D87F0B6B-4F42-4E91-9A8D-218D811D0A21}" destId="{73871863-D6BA-4353-A2DB-DFE76E36EF94}" srcOrd="1" destOrd="0" presId="urn:microsoft.com/office/officeart/2005/8/layout/hProcess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4FA362-97F6-4692-99D6-9878B6000A93}">
      <dsp:nvSpPr>
        <dsp:cNvPr id="0" name=""/>
        <dsp:cNvSpPr/>
      </dsp:nvSpPr>
      <dsp:spPr>
        <a:xfrm>
          <a:off x="396502" y="0"/>
          <a:ext cx="4493698" cy="2124184"/>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90B781-55C1-4346-A4A8-6BB471FEE75F}">
      <dsp:nvSpPr>
        <dsp:cNvPr id="0" name=""/>
        <dsp:cNvSpPr/>
      </dsp:nvSpPr>
      <dsp:spPr>
        <a:xfrm>
          <a:off x="3632" y="637255"/>
          <a:ext cx="1134992" cy="84967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0" kern="1200" dirty="0">
              <a:solidFill>
                <a:schemeClr val="tx1"/>
              </a:solidFill>
            </a:rPr>
            <a:t>Request Launch data from SpaceX API</a:t>
          </a:r>
        </a:p>
      </dsp:txBody>
      <dsp:txXfrm>
        <a:off x="45110" y="678733"/>
        <a:ext cx="1052036" cy="766717"/>
      </dsp:txXfrm>
    </dsp:sp>
    <dsp:sp modelId="{62060C5C-E2C5-4BB1-8EA0-5B9A59ECC605}">
      <dsp:nvSpPr>
        <dsp:cNvPr id="0" name=""/>
        <dsp:cNvSpPr/>
      </dsp:nvSpPr>
      <dsp:spPr>
        <a:xfrm>
          <a:off x="1314934" y="637255"/>
          <a:ext cx="1134992" cy="84967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0" kern="1200" dirty="0">
              <a:solidFill>
                <a:schemeClr val="tx1"/>
              </a:solidFill>
            </a:rPr>
            <a:t>Convert content to .Json</a:t>
          </a:r>
        </a:p>
      </dsp:txBody>
      <dsp:txXfrm>
        <a:off x="1356412" y="678733"/>
        <a:ext cx="1052036" cy="766717"/>
      </dsp:txXfrm>
    </dsp:sp>
    <dsp:sp modelId="{4FC2CEB9-D605-430F-8A49-0E83BC95B2ED}">
      <dsp:nvSpPr>
        <dsp:cNvPr id="0" name=""/>
        <dsp:cNvSpPr/>
      </dsp:nvSpPr>
      <dsp:spPr>
        <a:xfrm>
          <a:off x="2626236" y="637255"/>
          <a:ext cx="1134992" cy="84967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0" kern="1200" dirty="0">
              <a:solidFill>
                <a:schemeClr val="tx1"/>
              </a:solidFill>
            </a:rPr>
            <a:t>Normalise data and create panda dataframe</a:t>
          </a:r>
        </a:p>
      </dsp:txBody>
      <dsp:txXfrm>
        <a:off x="2667714" y="678733"/>
        <a:ext cx="1052036" cy="766717"/>
      </dsp:txXfrm>
    </dsp:sp>
    <dsp:sp modelId="{AB0DA7D2-3199-4CED-907D-217813253351}">
      <dsp:nvSpPr>
        <dsp:cNvPr id="0" name=""/>
        <dsp:cNvSpPr/>
      </dsp:nvSpPr>
      <dsp:spPr>
        <a:xfrm>
          <a:off x="3937538" y="637255"/>
          <a:ext cx="1345533" cy="84967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tx1"/>
              </a:solidFill>
            </a:rPr>
            <a:t>Use API again to obtain information that is not identification  numbers.</a:t>
          </a:r>
        </a:p>
      </dsp:txBody>
      <dsp:txXfrm>
        <a:off x="3979016" y="678733"/>
        <a:ext cx="1262577" cy="7667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0705D5-963A-4188-BB24-D5A606F52BB4}">
      <dsp:nvSpPr>
        <dsp:cNvPr id="0" name=""/>
        <dsp:cNvSpPr/>
      </dsp:nvSpPr>
      <dsp:spPr>
        <a:xfrm>
          <a:off x="840301" y="0"/>
          <a:ext cx="4761711" cy="218823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DD692E-C82C-4C4C-A8A6-BEBDDB2221CD}">
      <dsp:nvSpPr>
        <dsp:cNvPr id="0" name=""/>
        <dsp:cNvSpPr/>
      </dsp:nvSpPr>
      <dsp:spPr>
        <a:xfrm>
          <a:off x="2803" y="656471"/>
          <a:ext cx="1348531" cy="8752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tx1"/>
              </a:solidFill>
            </a:rPr>
            <a:t>Extract HTML tables from Wikipedia</a:t>
          </a:r>
        </a:p>
      </dsp:txBody>
      <dsp:txXfrm>
        <a:off x="45531" y="699199"/>
        <a:ext cx="1263075" cy="789838"/>
      </dsp:txXfrm>
    </dsp:sp>
    <dsp:sp modelId="{A0A2A475-CC35-4BC2-9BD1-0D890841FA8C}">
      <dsp:nvSpPr>
        <dsp:cNvPr id="0" name=""/>
        <dsp:cNvSpPr/>
      </dsp:nvSpPr>
      <dsp:spPr>
        <a:xfrm>
          <a:off x="1418761" y="656471"/>
          <a:ext cx="1348531" cy="8752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tx1"/>
              </a:solidFill>
            </a:rPr>
            <a:t>Create BeautifulSoup object from response</a:t>
          </a:r>
        </a:p>
      </dsp:txBody>
      <dsp:txXfrm>
        <a:off x="1461489" y="699199"/>
        <a:ext cx="1263075" cy="789838"/>
      </dsp:txXfrm>
    </dsp:sp>
    <dsp:sp modelId="{7AB59EB6-25E5-4ED0-9752-8150CF82C9A4}">
      <dsp:nvSpPr>
        <dsp:cNvPr id="0" name=""/>
        <dsp:cNvSpPr/>
      </dsp:nvSpPr>
      <dsp:spPr>
        <a:xfrm>
          <a:off x="2834719" y="656471"/>
          <a:ext cx="1348531" cy="8752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tx1"/>
              </a:solidFill>
            </a:rPr>
            <a:t>Extract column/variable names from HTML table</a:t>
          </a:r>
        </a:p>
      </dsp:txBody>
      <dsp:txXfrm>
        <a:off x="2877447" y="699199"/>
        <a:ext cx="1263075" cy="789838"/>
      </dsp:txXfrm>
    </dsp:sp>
    <dsp:sp modelId="{1D07A62C-6F63-45E3-855D-F81C65B9297A}">
      <dsp:nvSpPr>
        <dsp:cNvPr id="0" name=""/>
        <dsp:cNvSpPr/>
      </dsp:nvSpPr>
      <dsp:spPr>
        <a:xfrm>
          <a:off x="4250677" y="656471"/>
          <a:ext cx="1348531" cy="8752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tx1"/>
              </a:solidFill>
            </a:rPr>
            <a:t>Create a dataframe from HTML tables</a:t>
          </a:r>
        </a:p>
      </dsp:txBody>
      <dsp:txXfrm>
        <a:off x="4293405" y="699199"/>
        <a:ext cx="1263075" cy="7898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B813B1-8655-426F-B94F-CFEC22F6CB18}">
      <dsp:nvSpPr>
        <dsp:cNvPr id="0" name=""/>
        <dsp:cNvSpPr/>
      </dsp:nvSpPr>
      <dsp:spPr>
        <a:xfrm>
          <a:off x="753303" y="736633"/>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7B62A0-A369-4A5D-9D2B-6F52B67F8A45}">
      <dsp:nvSpPr>
        <dsp:cNvPr id="0" name=""/>
        <dsp:cNvSpPr/>
      </dsp:nvSpPr>
      <dsp:spPr>
        <a:xfrm>
          <a:off x="258303" y="181668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GB" sz="1500" kern="1200" dirty="0">
              <a:solidFill>
                <a:schemeClr val="tx1"/>
              </a:solidFill>
            </a:rPr>
            <a:t>Use API to request and parse SpaceX launch data</a:t>
          </a:r>
        </a:p>
      </dsp:txBody>
      <dsp:txXfrm>
        <a:off x="258303" y="1816682"/>
        <a:ext cx="1800000" cy="720000"/>
      </dsp:txXfrm>
    </dsp:sp>
    <dsp:sp modelId="{513B39F5-8BC8-4BF0-8D74-A9BF4A1E7F6E}">
      <dsp:nvSpPr>
        <dsp:cNvPr id="0" name=""/>
        <dsp:cNvSpPr/>
      </dsp:nvSpPr>
      <dsp:spPr>
        <a:xfrm>
          <a:off x="2868304" y="736633"/>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851A21-B296-44C6-B66A-3F8D42DF6484}">
      <dsp:nvSpPr>
        <dsp:cNvPr id="0" name=""/>
        <dsp:cNvSpPr/>
      </dsp:nvSpPr>
      <dsp:spPr>
        <a:xfrm>
          <a:off x="2373304" y="181668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GB" sz="1500" kern="1200" dirty="0">
              <a:solidFill>
                <a:schemeClr val="tx1"/>
              </a:solidFill>
            </a:rPr>
            <a:t>Use json_normalise method to convert into a dataframe</a:t>
          </a:r>
        </a:p>
      </dsp:txBody>
      <dsp:txXfrm>
        <a:off x="2373304" y="1816682"/>
        <a:ext cx="1800000" cy="720000"/>
      </dsp:txXfrm>
    </dsp:sp>
    <dsp:sp modelId="{5CB30566-F1C3-4FF4-BE6A-F2AEC4DA5E0B}">
      <dsp:nvSpPr>
        <dsp:cNvPr id="0" name=""/>
        <dsp:cNvSpPr/>
      </dsp:nvSpPr>
      <dsp:spPr>
        <a:xfrm>
          <a:off x="4983304" y="736633"/>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E15D62-46C9-4707-B824-0E47442FD183}">
      <dsp:nvSpPr>
        <dsp:cNvPr id="0" name=""/>
        <dsp:cNvSpPr/>
      </dsp:nvSpPr>
      <dsp:spPr>
        <a:xfrm>
          <a:off x="4488304" y="181668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GB" sz="1500" kern="1200">
              <a:solidFill>
                <a:schemeClr val="tx1"/>
              </a:solidFill>
            </a:rPr>
            <a:t>Clean data using customised functions </a:t>
          </a:r>
        </a:p>
      </dsp:txBody>
      <dsp:txXfrm>
        <a:off x="4488304" y="1816682"/>
        <a:ext cx="1800000" cy="720000"/>
      </dsp:txXfrm>
    </dsp:sp>
    <dsp:sp modelId="{A9356AE9-F231-480C-AF7E-54E6D327A017}">
      <dsp:nvSpPr>
        <dsp:cNvPr id="0" name=""/>
        <dsp:cNvSpPr/>
      </dsp:nvSpPr>
      <dsp:spPr>
        <a:xfrm>
          <a:off x="7098304" y="736633"/>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89B251-D4B2-415D-8256-DD0039A48DBF}">
      <dsp:nvSpPr>
        <dsp:cNvPr id="0" name=""/>
        <dsp:cNvSpPr/>
      </dsp:nvSpPr>
      <dsp:spPr>
        <a:xfrm>
          <a:off x="6603304" y="181668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GB" sz="1500" kern="1200">
              <a:solidFill>
                <a:schemeClr val="tx1"/>
              </a:solidFill>
            </a:rPr>
            <a:t>Combine columns to dictionary </a:t>
          </a:r>
        </a:p>
      </dsp:txBody>
      <dsp:txXfrm>
        <a:off x="6603304" y="1816682"/>
        <a:ext cx="1800000" cy="720000"/>
      </dsp:txXfrm>
    </dsp:sp>
    <dsp:sp modelId="{73311DD2-A4B8-475C-9EAA-171B6F04573B}">
      <dsp:nvSpPr>
        <dsp:cNvPr id="0" name=""/>
        <dsp:cNvSpPr/>
      </dsp:nvSpPr>
      <dsp:spPr>
        <a:xfrm>
          <a:off x="9213304" y="736633"/>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5B7E61-A080-4317-92AB-BCACCAE64442}">
      <dsp:nvSpPr>
        <dsp:cNvPr id="0" name=""/>
        <dsp:cNvSpPr/>
      </dsp:nvSpPr>
      <dsp:spPr>
        <a:xfrm>
          <a:off x="8718304" y="181668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GB" sz="1500" kern="1200" dirty="0">
              <a:solidFill>
                <a:schemeClr val="tx1"/>
              </a:solidFill>
            </a:rPr>
            <a:t>Create a panda dataframe from the above dictionary</a:t>
          </a:r>
        </a:p>
      </dsp:txBody>
      <dsp:txXfrm>
        <a:off x="8718304" y="1816682"/>
        <a:ext cx="180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95A6AC-DCA9-44C5-9FA0-99EF2BBEEF70}">
      <dsp:nvSpPr>
        <dsp:cNvPr id="0" name=""/>
        <dsp:cNvSpPr/>
      </dsp:nvSpPr>
      <dsp:spPr>
        <a:xfrm>
          <a:off x="921605" y="1145600"/>
          <a:ext cx="736385" cy="7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3F5701-6A6A-46DC-86FE-CB59BC5A0587}">
      <dsp:nvSpPr>
        <dsp:cNvPr id="0" name=""/>
        <dsp:cNvSpPr/>
      </dsp:nvSpPr>
      <dsp:spPr>
        <a:xfrm>
          <a:off x="1702173" y="1083779"/>
          <a:ext cx="84684" cy="159058"/>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1F147B6-305D-498B-8CDC-170DB2169353}">
      <dsp:nvSpPr>
        <dsp:cNvPr id="0" name=""/>
        <dsp:cNvSpPr/>
      </dsp:nvSpPr>
      <dsp:spPr>
        <a:xfrm>
          <a:off x="470526" y="786604"/>
          <a:ext cx="718062" cy="71806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65" tIns="27865" rIns="27865" bIns="27865" numCol="1" spcCol="1270" anchor="ctr" anchorCtr="0">
          <a:noAutofit/>
        </a:bodyPr>
        <a:lstStyle/>
        <a:p>
          <a:pPr marL="0" lvl="0" indent="0" algn="ctr" defTabSz="1422400">
            <a:lnSpc>
              <a:spcPct val="90000"/>
            </a:lnSpc>
            <a:spcBef>
              <a:spcPct val="0"/>
            </a:spcBef>
            <a:spcAft>
              <a:spcPct val="35000"/>
            </a:spcAft>
            <a:buNone/>
          </a:pPr>
          <a:r>
            <a:rPr lang="en-GB" sz="3200" kern="1200"/>
            <a:t>1</a:t>
          </a:r>
        </a:p>
      </dsp:txBody>
      <dsp:txXfrm>
        <a:off x="575684" y="891762"/>
        <a:ext cx="507746" cy="507746"/>
      </dsp:txXfrm>
    </dsp:sp>
    <dsp:sp modelId="{E731D416-C7A4-4A11-8EDD-4BC491161EB2}">
      <dsp:nvSpPr>
        <dsp:cNvPr id="0" name=""/>
        <dsp:cNvSpPr/>
      </dsp:nvSpPr>
      <dsp:spPr>
        <a:xfrm>
          <a:off x="1123" y="1670266"/>
          <a:ext cx="1656866"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0695" tIns="165100" rIns="130695" bIns="165100" numCol="1" spcCol="1270" anchor="t" anchorCtr="0">
          <a:noAutofit/>
        </a:bodyPr>
        <a:lstStyle/>
        <a:p>
          <a:pPr marL="0" lvl="0" indent="0" algn="l" defTabSz="488950">
            <a:lnSpc>
              <a:spcPct val="90000"/>
            </a:lnSpc>
            <a:spcBef>
              <a:spcPct val="0"/>
            </a:spcBef>
            <a:spcAft>
              <a:spcPct val="35000"/>
            </a:spcAft>
            <a:buNone/>
          </a:pPr>
          <a:r>
            <a:rPr lang="en-GB" sz="1100" kern="1200" dirty="0">
              <a:solidFill>
                <a:schemeClr val="tx1"/>
              </a:solidFill>
            </a:rPr>
            <a:t>Use HTTP GET method to request HTML response</a:t>
          </a:r>
        </a:p>
      </dsp:txBody>
      <dsp:txXfrm>
        <a:off x="1123" y="2001639"/>
        <a:ext cx="1656866" cy="1634227"/>
      </dsp:txXfrm>
    </dsp:sp>
    <dsp:sp modelId="{51EC7ED8-1FD7-4A9F-82AF-DA5AE105523A}">
      <dsp:nvSpPr>
        <dsp:cNvPr id="0" name=""/>
        <dsp:cNvSpPr/>
      </dsp:nvSpPr>
      <dsp:spPr>
        <a:xfrm>
          <a:off x="1842086" y="1145599"/>
          <a:ext cx="1656866" cy="7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7BE131B-E435-4C93-B5AB-237F5178450E}">
      <dsp:nvSpPr>
        <dsp:cNvPr id="0" name=""/>
        <dsp:cNvSpPr/>
      </dsp:nvSpPr>
      <dsp:spPr>
        <a:xfrm>
          <a:off x="3543136" y="1083779"/>
          <a:ext cx="84684" cy="159059"/>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8CB58A-2EC9-4759-99CA-FEA2F88A8926}">
      <dsp:nvSpPr>
        <dsp:cNvPr id="0" name=""/>
        <dsp:cNvSpPr/>
      </dsp:nvSpPr>
      <dsp:spPr>
        <a:xfrm>
          <a:off x="2311488" y="786604"/>
          <a:ext cx="718062" cy="71806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65" tIns="27865" rIns="27865" bIns="27865" numCol="1" spcCol="1270" anchor="ctr" anchorCtr="0">
          <a:noAutofit/>
        </a:bodyPr>
        <a:lstStyle/>
        <a:p>
          <a:pPr marL="0" lvl="0" indent="0" algn="ctr" defTabSz="1422400">
            <a:lnSpc>
              <a:spcPct val="90000"/>
            </a:lnSpc>
            <a:spcBef>
              <a:spcPct val="0"/>
            </a:spcBef>
            <a:spcAft>
              <a:spcPct val="35000"/>
            </a:spcAft>
            <a:buNone/>
          </a:pPr>
          <a:r>
            <a:rPr lang="en-GB" sz="3200" kern="1200"/>
            <a:t>2</a:t>
          </a:r>
        </a:p>
      </dsp:txBody>
      <dsp:txXfrm>
        <a:off x="2416646" y="891762"/>
        <a:ext cx="507746" cy="507746"/>
      </dsp:txXfrm>
    </dsp:sp>
    <dsp:sp modelId="{56F8326E-8396-4814-A117-369DCD78274F}">
      <dsp:nvSpPr>
        <dsp:cNvPr id="0" name=""/>
        <dsp:cNvSpPr/>
      </dsp:nvSpPr>
      <dsp:spPr>
        <a:xfrm>
          <a:off x="1842086" y="1670266"/>
          <a:ext cx="1656866"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0695" tIns="165100" rIns="130695" bIns="165100" numCol="1" spcCol="1270" anchor="t" anchorCtr="0">
          <a:noAutofit/>
        </a:bodyPr>
        <a:lstStyle/>
        <a:p>
          <a:pPr marL="0" lvl="0" indent="0" algn="l" defTabSz="488950">
            <a:lnSpc>
              <a:spcPct val="90000"/>
            </a:lnSpc>
            <a:spcBef>
              <a:spcPct val="0"/>
            </a:spcBef>
            <a:spcAft>
              <a:spcPct val="35000"/>
            </a:spcAft>
            <a:buNone/>
          </a:pPr>
          <a:r>
            <a:rPr lang="en-GB" sz="1100" kern="1200" dirty="0">
              <a:solidFill>
                <a:schemeClr val="tx1"/>
              </a:solidFill>
            </a:rPr>
            <a:t>Create HTML response using BeautifulSoup Object</a:t>
          </a:r>
        </a:p>
      </dsp:txBody>
      <dsp:txXfrm>
        <a:off x="1842086" y="2001639"/>
        <a:ext cx="1656866" cy="1634227"/>
      </dsp:txXfrm>
    </dsp:sp>
    <dsp:sp modelId="{A7CE84EE-2D2B-41DC-866C-3D847CE6376F}">
      <dsp:nvSpPr>
        <dsp:cNvPr id="0" name=""/>
        <dsp:cNvSpPr/>
      </dsp:nvSpPr>
      <dsp:spPr>
        <a:xfrm>
          <a:off x="3683049" y="1145599"/>
          <a:ext cx="1656866"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55C869-F63E-45DB-B1BB-11FF7CC410A7}">
      <dsp:nvSpPr>
        <dsp:cNvPr id="0" name=""/>
        <dsp:cNvSpPr/>
      </dsp:nvSpPr>
      <dsp:spPr>
        <a:xfrm>
          <a:off x="5384099" y="1083779"/>
          <a:ext cx="84684" cy="159059"/>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CBA23D-89DF-4AF7-9C34-6C05CA1916FF}">
      <dsp:nvSpPr>
        <dsp:cNvPr id="0" name=""/>
        <dsp:cNvSpPr/>
      </dsp:nvSpPr>
      <dsp:spPr>
        <a:xfrm>
          <a:off x="4152451" y="786604"/>
          <a:ext cx="718062" cy="71806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65" tIns="27865" rIns="27865" bIns="27865" numCol="1" spcCol="1270" anchor="ctr" anchorCtr="0">
          <a:noAutofit/>
        </a:bodyPr>
        <a:lstStyle/>
        <a:p>
          <a:pPr marL="0" lvl="0" indent="0" algn="ctr" defTabSz="1422400">
            <a:lnSpc>
              <a:spcPct val="90000"/>
            </a:lnSpc>
            <a:spcBef>
              <a:spcPct val="0"/>
            </a:spcBef>
            <a:spcAft>
              <a:spcPct val="35000"/>
            </a:spcAft>
            <a:buNone/>
          </a:pPr>
          <a:r>
            <a:rPr lang="en-GB" sz="3200" kern="1200"/>
            <a:t>3</a:t>
          </a:r>
        </a:p>
      </dsp:txBody>
      <dsp:txXfrm>
        <a:off x="4257609" y="891762"/>
        <a:ext cx="507746" cy="507746"/>
      </dsp:txXfrm>
    </dsp:sp>
    <dsp:sp modelId="{E4E4F879-374C-4751-9067-18A46C5F10A6}">
      <dsp:nvSpPr>
        <dsp:cNvPr id="0" name=""/>
        <dsp:cNvSpPr/>
      </dsp:nvSpPr>
      <dsp:spPr>
        <a:xfrm>
          <a:off x="3683049" y="1670266"/>
          <a:ext cx="1656866"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0695" tIns="165100" rIns="130695" bIns="165100" numCol="1" spcCol="1270" anchor="t" anchorCtr="0">
          <a:noAutofit/>
        </a:bodyPr>
        <a:lstStyle/>
        <a:p>
          <a:pPr marL="0" lvl="0" indent="0" algn="l" defTabSz="488950">
            <a:lnSpc>
              <a:spcPct val="90000"/>
            </a:lnSpc>
            <a:spcBef>
              <a:spcPct val="0"/>
            </a:spcBef>
            <a:spcAft>
              <a:spcPct val="35000"/>
            </a:spcAft>
            <a:buNone/>
          </a:pPr>
          <a:r>
            <a:rPr lang="en-GB" sz="1100" kern="1200" dirty="0">
              <a:solidFill>
                <a:schemeClr val="tx1"/>
              </a:solidFill>
            </a:rPr>
            <a:t>Collate column names from HTML table header</a:t>
          </a:r>
        </a:p>
      </dsp:txBody>
      <dsp:txXfrm>
        <a:off x="3683049" y="2001639"/>
        <a:ext cx="1656866" cy="1634227"/>
      </dsp:txXfrm>
    </dsp:sp>
    <dsp:sp modelId="{79FA8CD4-E3FF-476C-98EB-C523B93F6700}">
      <dsp:nvSpPr>
        <dsp:cNvPr id="0" name=""/>
        <dsp:cNvSpPr/>
      </dsp:nvSpPr>
      <dsp:spPr>
        <a:xfrm>
          <a:off x="5524012" y="1145599"/>
          <a:ext cx="1656866"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063A40C-5449-48DD-87F1-248D94CAE685}">
      <dsp:nvSpPr>
        <dsp:cNvPr id="0" name=""/>
        <dsp:cNvSpPr/>
      </dsp:nvSpPr>
      <dsp:spPr>
        <a:xfrm>
          <a:off x="7225062" y="1083779"/>
          <a:ext cx="84684" cy="159059"/>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A3ED3C2-BA7A-42E8-8E8F-F2D4186182F6}">
      <dsp:nvSpPr>
        <dsp:cNvPr id="0" name=""/>
        <dsp:cNvSpPr/>
      </dsp:nvSpPr>
      <dsp:spPr>
        <a:xfrm>
          <a:off x="5993414" y="786604"/>
          <a:ext cx="718062" cy="71806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65" tIns="27865" rIns="27865" bIns="27865" numCol="1" spcCol="1270" anchor="ctr" anchorCtr="0">
          <a:noAutofit/>
        </a:bodyPr>
        <a:lstStyle/>
        <a:p>
          <a:pPr marL="0" lvl="0" indent="0" algn="ctr" defTabSz="1422400">
            <a:lnSpc>
              <a:spcPct val="90000"/>
            </a:lnSpc>
            <a:spcBef>
              <a:spcPct val="0"/>
            </a:spcBef>
            <a:spcAft>
              <a:spcPct val="35000"/>
            </a:spcAft>
            <a:buNone/>
          </a:pPr>
          <a:r>
            <a:rPr lang="en-GB" sz="3200" kern="1200"/>
            <a:t>4</a:t>
          </a:r>
        </a:p>
      </dsp:txBody>
      <dsp:txXfrm>
        <a:off x="6098572" y="891762"/>
        <a:ext cx="507746" cy="507746"/>
      </dsp:txXfrm>
    </dsp:sp>
    <dsp:sp modelId="{4C974990-2F92-4592-B5E0-2821303FDF67}">
      <dsp:nvSpPr>
        <dsp:cNvPr id="0" name=""/>
        <dsp:cNvSpPr/>
      </dsp:nvSpPr>
      <dsp:spPr>
        <a:xfrm>
          <a:off x="5524012" y="1670266"/>
          <a:ext cx="1656866"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0695" tIns="165100" rIns="130695" bIns="165100" numCol="1" spcCol="1270" anchor="t" anchorCtr="0">
          <a:noAutofit/>
        </a:bodyPr>
        <a:lstStyle/>
        <a:p>
          <a:pPr marL="0" lvl="0" indent="0" algn="l" defTabSz="488950">
            <a:lnSpc>
              <a:spcPct val="90000"/>
            </a:lnSpc>
            <a:spcBef>
              <a:spcPct val="0"/>
            </a:spcBef>
            <a:spcAft>
              <a:spcPct val="35000"/>
            </a:spcAft>
            <a:buNone/>
          </a:pPr>
          <a:r>
            <a:rPr lang="en-GB" sz="1100" kern="1200" dirty="0">
              <a:solidFill>
                <a:schemeClr val="tx1"/>
              </a:solidFill>
            </a:rPr>
            <a:t>Parse HTML tables to create a dataframe</a:t>
          </a:r>
        </a:p>
      </dsp:txBody>
      <dsp:txXfrm>
        <a:off x="5524012" y="2001639"/>
        <a:ext cx="1656866" cy="1634227"/>
      </dsp:txXfrm>
    </dsp:sp>
    <dsp:sp modelId="{3FED4015-1CE5-428F-8510-D1AAEAB3D7A6}">
      <dsp:nvSpPr>
        <dsp:cNvPr id="0" name=""/>
        <dsp:cNvSpPr/>
      </dsp:nvSpPr>
      <dsp:spPr>
        <a:xfrm>
          <a:off x="7364975" y="1145599"/>
          <a:ext cx="828433"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B234C76-5ECA-4739-88DD-B9BBF5B69F1F}">
      <dsp:nvSpPr>
        <dsp:cNvPr id="0" name=""/>
        <dsp:cNvSpPr/>
      </dsp:nvSpPr>
      <dsp:spPr>
        <a:xfrm>
          <a:off x="7834377" y="786604"/>
          <a:ext cx="718062" cy="71806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65" tIns="27865" rIns="27865" bIns="27865" numCol="1" spcCol="1270" anchor="ctr" anchorCtr="0">
          <a:noAutofit/>
        </a:bodyPr>
        <a:lstStyle/>
        <a:p>
          <a:pPr marL="0" lvl="0" indent="0" algn="ctr" defTabSz="1422400">
            <a:lnSpc>
              <a:spcPct val="90000"/>
            </a:lnSpc>
            <a:spcBef>
              <a:spcPct val="0"/>
            </a:spcBef>
            <a:spcAft>
              <a:spcPct val="35000"/>
            </a:spcAft>
            <a:buNone/>
          </a:pPr>
          <a:r>
            <a:rPr lang="en-GB" sz="3200" kern="1200"/>
            <a:t>5</a:t>
          </a:r>
        </a:p>
      </dsp:txBody>
      <dsp:txXfrm>
        <a:off x="7939535" y="891762"/>
        <a:ext cx="507746" cy="507746"/>
      </dsp:txXfrm>
    </dsp:sp>
    <dsp:sp modelId="{05A9CC2E-50B6-4557-995C-7EF736372861}">
      <dsp:nvSpPr>
        <dsp:cNvPr id="0" name=""/>
        <dsp:cNvSpPr/>
      </dsp:nvSpPr>
      <dsp:spPr>
        <a:xfrm>
          <a:off x="7364975" y="1670266"/>
          <a:ext cx="1656866"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0695" tIns="165100" rIns="130695" bIns="165100" numCol="1" spcCol="1270" anchor="t" anchorCtr="0">
          <a:noAutofit/>
        </a:bodyPr>
        <a:lstStyle/>
        <a:p>
          <a:pPr marL="0" lvl="0" indent="0" algn="l" defTabSz="488950">
            <a:lnSpc>
              <a:spcPct val="90000"/>
            </a:lnSpc>
            <a:spcBef>
              <a:spcPct val="0"/>
            </a:spcBef>
            <a:spcAft>
              <a:spcPct val="35000"/>
            </a:spcAft>
            <a:buNone/>
          </a:pPr>
          <a:r>
            <a:rPr lang="en-GB" sz="1100" kern="1200" dirty="0">
              <a:solidFill>
                <a:schemeClr val="tx1"/>
              </a:solidFill>
            </a:rPr>
            <a:t>Convert to csv file from dataframe</a:t>
          </a:r>
        </a:p>
      </dsp:txBody>
      <dsp:txXfrm>
        <a:off x="7364975" y="2001639"/>
        <a:ext cx="1656866" cy="163422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2AEF86-D09A-4DB5-B5B0-B5DA54131AC1}">
      <dsp:nvSpPr>
        <dsp:cNvPr id="0" name=""/>
        <dsp:cNvSpPr/>
      </dsp:nvSpPr>
      <dsp:spPr>
        <a:xfrm>
          <a:off x="877985" y="30006"/>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0317DC-A6D3-416C-AE49-BF10634300D1}">
      <dsp:nvSpPr>
        <dsp:cNvPr id="0" name=""/>
        <dsp:cNvSpPr/>
      </dsp:nvSpPr>
      <dsp:spPr>
        <a:xfrm>
          <a:off x="1111985" y="264006"/>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3B3FEC-2664-4D2F-8DD5-1662885F2CF1}">
      <dsp:nvSpPr>
        <dsp:cNvPr id="0" name=""/>
        <dsp:cNvSpPr/>
      </dsp:nvSpPr>
      <dsp:spPr>
        <a:xfrm>
          <a:off x="526985" y="147000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solidFill>
                <a:schemeClr val="tx1"/>
              </a:solidFill>
            </a:rPr>
            <a:t>Calculate number of launches on each site</a:t>
          </a:r>
        </a:p>
      </dsp:txBody>
      <dsp:txXfrm>
        <a:off x="526985" y="1470006"/>
        <a:ext cx="1800000" cy="720000"/>
      </dsp:txXfrm>
    </dsp:sp>
    <dsp:sp modelId="{449C0D37-135B-4D7C-9D2F-236ED75FC1AA}">
      <dsp:nvSpPr>
        <dsp:cNvPr id="0" name=""/>
        <dsp:cNvSpPr/>
      </dsp:nvSpPr>
      <dsp:spPr>
        <a:xfrm>
          <a:off x="2992985" y="30006"/>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BD3936-5650-41CB-ABF3-631254B3321B}">
      <dsp:nvSpPr>
        <dsp:cNvPr id="0" name=""/>
        <dsp:cNvSpPr/>
      </dsp:nvSpPr>
      <dsp:spPr>
        <a:xfrm>
          <a:off x="3226985" y="264006"/>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9D51CA-8759-4A5C-BF69-8A24609E0D0D}">
      <dsp:nvSpPr>
        <dsp:cNvPr id="0" name=""/>
        <dsp:cNvSpPr/>
      </dsp:nvSpPr>
      <dsp:spPr>
        <a:xfrm>
          <a:off x="2641985" y="147000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solidFill>
                <a:schemeClr val="tx1"/>
              </a:solidFill>
            </a:rPr>
            <a:t>Calculate the number and occurrence of each orbit</a:t>
          </a:r>
        </a:p>
      </dsp:txBody>
      <dsp:txXfrm>
        <a:off x="2641985" y="1470006"/>
        <a:ext cx="1800000" cy="720000"/>
      </dsp:txXfrm>
    </dsp:sp>
    <dsp:sp modelId="{C9B662ED-ABB2-4DA5-9E96-5094735CC15C}">
      <dsp:nvSpPr>
        <dsp:cNvPr id="0" name=""/>
        <dsp:cNvSpPr/>
      </dsp:nvSpPr>
      <dsp:spPr>
        <a:xfrm>
          <a:off x="5107985" y="30006"/>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55129C-E40F-414D-841D-7E965FE194B4}">
      <dsp:nvSpPr>
        <dsp:cNvPr id="0" name=""/>
        <dsp:cNvSpPr/>
      </dsp:nvSpPr>
      <dsp:spPr>
        <a:xfrm>
          <a:off x="5341985" y="264006"/>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46B347-3148-4114-9F1B-14155D95A765}">
      <dsp:nvSpPr>
        <dsp:cNvPr id="0" name=""/>
        <dsp:cNvSpPr/>
      </dsp:nvSpPr>
      <dsp:spPr>
        <a:xfrm>
          <a:off x="4756985" y="147000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solidFill>
                <a:schemeClr val="tx1"/>
              </a:solidFill>
            </a:rPr>
            <a:t>Calculate the number and occurrence of mission outcome per orbit type</a:t>
          </a:r>
        </a:p>
      </dsp:txBody>
      <dsp:txXfrm>
        <a:off x="4756985" y="1470006"/>
        <a:ext cx="1800000" cy="720000"/>
      </dsp:txXfrm>
    </dsp:sp>
    <dsp:sp modelId="{800A682C-5F86-425E-9981-91CCB854BCB1}">
      <dsp:nvSpPr>
        <dsp:cNvPr id="0" name=""/>
        <dsp:cNvSpPr/>
      </dsp:nvSpPr>
      <dsp:spPr>
        <a:xfrm>
          <a:off x="1935485" y="2640006"/>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A86B1E-28D7-4E35-B604-A0F22A692C62}">
      <dsp:nvSpPr>
        <dsp:cNvPr id="0" name=""/>
        <dsp:cNvSpPr/>
      </dsp:nvSpPr>
      <dsp:spPr>
        <a:xfrm>
          <a:off x="2169485" y="2874006"/>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18F89E-7313-49F2-9B95-5A69CD764C2D}">
      <dsp:nvSpPr>
        <dsp:cNvPr id="0" name=""/>
        <dsp:cNvSpPr/>
      </dsp:nvSpPr>
      <dsp:spPr>
        <a:xfrm>
          <a:off x="1584485" y="408000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solidFill>
                <a:schemeClr val="tx1"/>
              </a:solidFill>
            </a:rPr>
            <a:t>Create landing outcome label from outcome column</a:t>
          </a:r>
        </a:p>
      </dsp:txBody>
      <dsp:txXfrm>
        <a:off x="1584485" y="4080006"/>
        <a:ext cx="1800000" cy="720000"/>
      </dsp:txXfrm>
    </dsp:sp>
    <dsp:sp modelId="{B666AE5B-1787-447B-A002-331528795869}">
      <dsp:nvSpPr>
        <dsp:cNvPr id="0" name=""/>
        <dsp:cNvSpPr/>
      </dsp:nvSpPr>
      <dsp:spPr>
        <a:xfrm>
          <a:off x="4050485" y="2640006"/>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525337-80FF-43A3-8F6F-6634DFFD3D67}">
      <dsp:nvSpPr>
        <dsp:cNvPr id="0" name=""/>
        <dsp:cNvSpPr/>
      </dsp:nvSpPr>
      <dsp:spPr>
        <a:xfrm>
          <a:off x="4284485" y="2874006"/>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60684F-9FE3-47A7-96D2-E062C2942E1A}">
      <dsp:nvSpPr>
        <dsp:cNvPr id="0" name=""/>
        <dsp:cNvSpPr/>
      </dsp:nvSpPr>
      <dsp:spPr>
        <a:xfrm>
          <a:off x="3699485" y="408000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solidFill>
                <a:schemeClr val="tx1"/>
              </a:solidFill>
            </a:rPr>
            <a:t>Determine success rates</a:t>
          </a:r>
        </a:p>
      </dsp:txBody>
      <dsp:txXfrm>
        <a:off x="3699485" y="4080006"/>
        <a:ext cx="18000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C6F525-9830-49C1-9F5B-3D84749D97F4}">
      <dsp:nvSpPr>
        <dsp:cNvPr id="0" name=""/>
        <dsp:cNvSpPr/>
      </dsp:nvSpPr>
      <dsp:spPr>
        <a:xfrm>
          <a:off x="0" y="625121"/>
          <a:ext cx="3659237" cy="4391084"/>
        </a:xfrm>
        <a:prstGeom prst="roundRect">
          <a:avLst>
            <a:gd name="adj" fmla="val 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44018" rIns="186690" bIns="0" numCol="1" spcCol="1270" anchor="t" anchorCtr="0">
          <a:noAutofit/>
        </a:bodyPr>
        <a:lstStyle/>
        <a:p>
          <a:pPr marL="0" lvl="0" indent="0" algn="r" defTabSz="1866900">
            <a:lnSpc>
              <a:spcPct val="90000"/>
            </a:lnSpc>
            <a:spcBef>
              <a:spcPct val="0"/>
            </a:spcBef>
            <a:spcAft>
              <a:spcPct val="35000"/>
            </a:spcAft>
            <a:buNone/>
          </a:pPr>
          <a:r>
            <a:rPr lang="en-GB" sz="4200" b="1" kern="1200" dirty="0">
              <a:solidFill>
                <a:schemeClr val="tx1"/>
              </a:solidFill>
            </a:rPr>
            <a:t>Model Build </a:t>
          </a:r>
        </a:p>
      </dsp:txBody>
      <dsp:txXfrm rot="16200000">
        <a:off x="-1434420" y="2059542"/>
        <a:ext cx="3600689" cy="731847"/>
      </dsp:txXfrm>
    </dsp:sp>
    <dsp:sp modelId="{CE080B9C-9904-4941-B207-21DA447E2C8D}">
      <dsp:nvSpPr>
        <dsp:cNvPr id="0" name=""/>
        <dsp:cNvSpPr/>
      </dsp:nvSpPr>
      <dsp:spPr>
        <a:xfrm>
          <a:off x="731847" y="625121"/>
          <a:ext cx="2726131" cy="439108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92583" rIns="0" bIns="0" numCol="1" spcCol="1270" anchor="t" anchorCtr="0">
          <a:noAutofit/>
        </a:bodyPr>
        <a:lstStyle/>
        <a:p>
          <a:pPr marL="0" lvl="0" indent="0" algn="l" defTabSz="1200150">
            <a:lnSpc>
              <a:spcPct val="90000"/>
            </a:lnSpc>
            <a:spcBef>
              <a:spcPct val="0"/>
            </a:spcBef>
            <a:spcAft>
              <a:spcPct val="35000"/>
            </a:spcAft>
            <a:buNone/>
          </a:pPr>
          <a:r>
            <a:rPr lang="en-GB" sz="2700" kern="1200" dirty="0">
              <a:solidFill>
                <a:schemeClr val="tx1"/>
              </a:solidFill>
            </a:rPr>
            <a:t>1.Load  dataframe                                   2. Standardize data                                        3. Create training /test datasets                                                     4. Set up parameters                              5. Use </a:t>
          </a:r>
          <a:r>
            <a:rPr lang="en-GB" sz="2700" kern="1200" dirty="0" err="1">
              <a:solidFill>
                <a:schemeClr val="tx1"/>
              </a:solidFill>
            </a:rPr>
            <a:t>GridSearchCV</a:t>
          </a:r>
          <a:r>
            <a:rPr lang="en-GB" sz="2700" kern="1200" dirty="0">
              <a:solidFill>
                <a:schemeClr val="tx1"/>
              </a:solidFill>
            </a:rPr>
            <a:t> function to loop through predefined parameters </a:t>
          </a:r>
        </a:p>
      </dsp:txBody>
      <dsp:txXfrm>
        <a:off x="731847" y="625121"/>
        <a:ext cx="2726131" cy="4391084"/>
      </dsp:txXfrm>
    </dsp:sp>
    <dsp:sp modelId="{DB65D115-713E-4E8C-B183-831376AB6CBA}">
      <dsp:nvSpPr>
        <dsp:cNvPr id="0" name=""/>
        <dsp:cNvSpPr/>
      </dsp:nvSpPr>
      <dsp:spPr>
        <a:xfrm>
          <a:off x="3788160" y="658230"/>
          <a:ext cx="3659237" cy="4391084"/>
        </a:xfrm>
        <a:prstGeom prst="roundRect">
          <a:avLst>
            <a:gd name="adj" fmla="val 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44018" rIns="186690" bIns="0" numCol="1" spcCol="1270" anchor="t" anchorCtr="0">
          <a:noAutofit/>
        </a:bodyPr>
        <a:lstStyle/>
        <a:p>
          <a:pPr marL="0" lvl="0" indent="0" algn="r" defTabSz="1866900">
            <a:lnSpc>
              <a:spcPct val="90000"/>
            </a:lnSpc>
            <a:spcBef>
              <a:spcPct val="0"/>
            </a:spcBef>
            <a:spcAft>
              <a:spcPct val="35000"/>
            </a:spcAft>
            <a:buNone/>
          </a:pPr>
          <a:r>
            <a:rPr lang="en-GB" sz="4200" b="1" kern="1200" dirty="0">
              <a:solidFill>
                <a:schemeClr val="tx1"/>
              </a:solidFill>
            </a:rPr>
            <a:t>Evaluation</a:t>
          </a:r>
        </a:p>
      </dsp:txBody>
      <dsp:txXfrm rot="16200000">
        <a:off x="2353739" y="2092651"/>
        <a:ext cx="3600689" cy="731847"/>
      </dsp:txXfrm>
    </dsp:sp>
    <dsp:sp modelId="{01F4151D-B901-4314-81FB-41EA8DA7A02C}">
      <dsp:nvSpPr>
        <dsp:cNvPr id="0" name=""/>
        <dsp:cNvSpPr/>
      </dsp:nvSpPr>
      <dsp:spPr>
        <a:xfrm rot="5400000">
          <a:off x="3483810" y="4147992"/>
          <a:ext cx="645292" cy="548885"/>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B214EB4-31AB-4347-B7EC-96115D117F6A}">
      <dsp:nvSpPr>
        <dsp:cNvPr id="0" name=""/>
        <dsp:cNvSpPr/>
      </dsp:nvSpPr>
      <dsp:spPr>
        <a:xfrm>
          <a:off x="4520008" y="658230"/>
          <a:ext cx="2726131" cy="439108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92583" rIns="0" bIns="0" numCol="1" spcCol="1270" anchor="t" anchorCtr="0">
          <a:noAutofit/>
        </a:bodyPr>
        <a:lstStyle/>
        <a:p>
          <a:pPr marL="0" lvl="0" indent="0" algn="l" defTabSz="1200150">
            <a:lnSpc>
              <a:spcPct val="90000"/>
            </a:lnSpc>
            <a:spcBef>
              <a:spcPct val="0"/>
            </a:spcBef>
            <a:spcAft>
              <a:spcPct val="35000"/>
            </a:spcAft>
            <a:buNone/>
          </a:pPr>
          <a:r>
            <a:rPr lang="en-GB" sz="2700" kern="1200" dirty="0">
              <a:solidFill>
                <a:schemeClr val="tx1"/>
              </a:solidFill>
            </a:rPr>
            <a:t>1. Check model score</a:t>
          </a:r>
        </a:p>
        <a:p>
          <a:pPr marL="0" lvl="0" indent="0" algn="l" defTabSz="1200150">
            <a:lnSpc>
              <a:spcPct val="90000"/>
            </a:lnSpc>
            <a:spcBef>
              <a:spcPct val="0"/>
            </a:spcBef>
            <a:spcAft>
              <a:spcPct val="35000"/>
            </a:spcAft>
            <a:buNone/>
          </a:pPr>
          <a:r>
            <a:rPr lang="en-GB" sz="2700" kern="1200" dirty="0">
              <a:solidFill>
                <a:schemeClr val="tx1"/>
              </a:solidFill>
            </a:rPr>
            <a:t>2.Analyse model using Confusion Matrix</a:t>
          </a:r>
        </a:p>
      </dsp:txBody>
      <dsp:txXfrm>
        <a:off x="4520008" y="658230"/>
        <a:ext cx="2726131" cy="4391084"/>
      </dsp:txXfrm>
    </dsp:sp>
    <dsp:sp modelId="{CA53DDF7-07AC-4D01-9974-9F6C979A906C}">
      <dsp:nvSpPr>
        <dsp:cNvPr id="0" name=""/>
        <dsp:cNvSpPr/>
      </dsp:nvSpPr>
      <dsp:spPr>
        <a:xfrm>
          <a:off x="7576313" y="666265"/>
          <a:ext cx="3659237" cy="4391084"/>
        </a:xfrm>
        <a:prstGeom prst="roundRect">
          <a:avLst>
            <a:gd name="adj" fmla="val 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44018" rIns="186690" bIns="0" numCol="1" spcCol="1270" anchor="t" anchorCtr="0">
          <a:noAutofit/>
        </a:bodyPr>
        <a:lstStyle/>
        <a:p>
          <a:pPr marL="0" lvl="0" indent="0" algn="r" defTabSz="1866900">
            <a:lnSpc>
              <a:spcPct val="90000"/>
            </a:lnSpc>
            <a:spcBef>
              <a:spcPct val="0"/>
            </a:spcBef>
            <a:spcAft>
              <a:spcPct val="35000"/>
            </a:spcAft>
            <a:buNone/>
          </a:pPr>
          <a:r>
            <a:rPr lang="en-GB" sz="4200" b="1" kern="1200" dirty="0">
              <a:solidFill>
                <a:schemeClr val="tx1"/>
              </a:solidFill>
            </a:rPr>
            <a:t>Best Fit  Model</a:t>
          </a:r>
        </a:p>
      </dsp:txBody>
      <dsp:txXfrm rot="16200000">
        <a:off x="6141892" y="2100686"/>
        <a:ext cx="3600689" cy="731847"/>
      </dsp:txXfrm>
    </dsp:sp>
    <dsp:sp modelId="{F0078E97-C837-4005-B9CE-675F25189F2C}">
      <dsp:nvSpPr>
        <dsp:cNvPr id="0" name=""/>
        <dsp:cNvSpPr/>
      </dsp:nvSpPr>
      <dsp:spPr>
        <a:xfrm rot="5400000">
          <a:off x="7271121" y="4147992"/>
          <a:ext cx="645292" cy="548885"/>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10/26/2021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127681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728759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312853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10/26/2021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10/26/2021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10/26/2021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10/26/2021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10/26/2021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10/26/2021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10/26/2021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10/26/2021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10/26/2021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10/26/2021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trahman21-hub21/Applied-Data-Science-Capstone/blob/main/Data%20Collection%20API%20Lab%201.ipynb" TargetMode="Externa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 Id="rId9" Type="http://schemas.openxmlformats.org/officeDocument/2006/relationships/hyperlink" Target="https://github.com/trahman21-hub21/Applied-Data-Science-Capstone/blob/main/Data%20Collection%20API%20Lab%201.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trahman21-hub21/Applied-Data-Science-Capstone/blob/main/Spacex_EDA_SQL%20Lab4.ipynb" TargetMode="External"/><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hyperlink" Target="https://github.com/trahman21-hub21/Applied-Data-Science-Capstone/blob/main/Spacex_EDA_SQL%20Lab4.ipynb" TargetMode="External"/><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35.sv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trahman21-hub21/Applied-Data-Science-Capstone/blob/main/Spacex_folium_maps%20Lab%207.ipynb" TargetMode="External"/><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trahman21-hub21/Applied-Data-Science-Capstone/blob/main/Spcex_Machine%20Learning%20Prediction%20Lab%208.ipynb" TargetMode="External"/><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creativecommons.org/licenses/by-nd/3.0/" TargetMode="External"/><Relationship Id="rId4" Type="http://schemas.openxmlformats.org/officeDocument/2006/relationships/hyperlink" Target="https://www.impactzone.co/human-computer-coding-trade-off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creativecommons.org/licenses/by-nc/3.0/" TargetMode="External"/><Relationship Id="rId4" Type="http://schemas.openxmlformats.org/officeDocument/2006/relationships/hyperlink" Target="https://futurism.com/as-mars-mission-approaches-nasa-works-to-assess-risks-from-space-radiation/?src=featured"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creativecommons.org/licenses/by/3.0/" TargetMode="External"/><Relationship Id="rId4" Type="http://schemas.openxmlformats.org/officeDocument/2006/relationships/hyperlink" Target="https://pressbooks.bccampus.ca/collegephysics/chapter/introduction-to-rocket-propulsion/"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hyperlink" Target="https://www.digitalocean.com/community/tutorials/how-to-use-the-between-and-in-operators-in-sql" TargetMode="External"/><Relationship Id="rId4" Type="http://schemas.openxmlformats.org/officeDocument/2006/relationships/image" Target="../media/image46.wmf"/></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hyperlink" Target="https://www.digitalocean.com/community/tutorials/how-to-use-the-between-and-in-operators-in-sql" TargetMode="External"/><Relationship Id="rId4" Type="http://schemas.openxmlformats.org/officeDocument/2006/relationships/image" Target="../media/image46.wmf"/></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hyperlink" Target="https://www.digitalocean.com/community/tutorials/how-to-use-the-between-and-in-operators-in-sql" TargetMode="External"/><Relationship Id="rId4" Type="http://schemas.openxmlformats.org/officeDocument/2006/relationships/image" Target="../media/image46.wmf"/></Relationships>
</file>

<file path=ppt/slides/_rels/slide28.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hyperlink" Target="https://www.digitalocean.com/community/tutorials/how-to-use-the-between-and-in-operators-in-sql"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hyperlink" Target="https://www.digitalocean.com/community/tutorials/how-to-use-the-between-and-in-operators-in-sql" TargetMode="External"/><Relationship Id="rId4" Type="http://schemas.openxmlformats.org/officeDocument/2006/relationships/image" Target="../media/image46.wmf"/></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hyperlink" Target="https://www.digitalocean.com/community/tutorials/how-to-use-the-between-and-in-operators-in-sql"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hyperlink" Target="https://www.digitalocean.com/community/tutorials/how-to-use-the-between-and-in-operators-in-sql"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hyperlink" Target="https://www.digitalocean.com/community/tutorials/how-to-use-the-between-and-in-operators-in-sql" TargetMode="External"/><Relationship Id="rId4" Type="http://schemas.openxmlformats.org/officeDocument/2006/relationships/image" Target="../media/image46.wmf"/></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hyperlink" Target="https://www.digitalocean.com/community/tutorials/how-to-use-the-between-and-in-operators-in-sql" TargetMode="External"/><Relationship Id="rId4" Type="http://schemas.openxmlformats.org/officeDocument/2006/relationships/image" Target="../media/image46.wmf"/></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hyperlink" Target="https://www.digitalocean.com/community/tutorials/how-to-use-the-between-and-in-operators-in-sql" TargetMode="External"/><Relationship Id="rId4" Type="http://schemas.openxmlformats.org/officeDocument/2006/relationships/image" Target="../media/image46.wmf"/></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6.png"/><Relationship Id="rId7" Type="http://schemas.openxmlformats.org/officeDocument/2006/relationships/image" Target="../media/image6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trahman21-hub21/Applied-Data-Science-Capstone/blob/main/Data%20Collection%20API%20Lab%201.ipynb"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7.png"/><Relationship Id="rId7" Type="http://schemas.openxmlformats.org/officeDocument/2006/relationships/diagramColors" Target="../diagrams/colors4.xml"/><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hyperlink" Target="https://github.com/trahman21-hub21/Applied-Data-Science-Capstone/blob/main/Data%20Collection%20API%20Lab%201.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Tasmina</a:t>
            </a:r>
            <a:r>
              <a:rPr lang="en-US" dirty="0">
                <a:solidFill>
                  <a:schemeClr val="bg2"/>
                </a:solidFill>
                <a:latin typeface="Abadi"/>
                <a:ea typeface="SF Pro" pitchFamily="2" charset="0"/>
                <a:cs typeface="SF Pro" pitchFamily="2" charset="0"/>
              </a:rPr>
              <a:t> Rahman</a:t>
            </a:r>
          </a:p>
          <a:p>
            <a:r>
              <a:rPr lang="en-US" dirty="0">
                <a:solidFill>
                  <a:schemeClr val="bg2"/>
                </a:solidFill>
                <a:latin typeface="Abadi" panose="020B0604020104020204" pitchFamily="34" charset="0"/>
                <a:ea typeface="SF Pro" pitchFamily="2" charset="0"/>
                <a:cs typeface="SF Pro" pitchFamily="2" charset="0"/>
              </a:rPr>
              <a:t>22</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October 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78372" y="1418354"/>
            <a:ext cx="4966137" cy="4288763"/>
          </a:xfrm>
          <a:prstGeom prst="rect">
            <a:avLst/>
          </a:prstGeom>
        </p:spPr>
        <p:txBody>
          <a:bodyPr/>
          <a:lstStyle/>
          <a:p>
            <a:r>
              <a:rPr lang="en-US" sz="2400" dirty="0">
                <a:solidFill>
                  <a:schemeClr val="accent3">
                    <a:lumMod val="25000"/>
                  </a:schemeClr>
                </a:solidFill>
              </a:rPr>
              <a:t>Data wrangling process prepares the data for analysis and provides insights from exploratory analysis to establish the right labels for training supervised models.</a:t>
            </a:r>
          </a:p>
          <a:p>
            <a:endParaRPr lang="en-US" sz="2400" dirty="0">
              <a:solidFill>
                <a:schemeClr val="accent3">
                  <a:lumMod val="25000"/>
                </a:schemeClr>
              </a:solidFill>
            </a:endParaRPr>
          </a:p>
          <a:p>
            <a:r>
              <a:rPr lang="en-US" sz="2400" dirty="0">
                <a:solidFill>
                  <a:schemeClr val="accent3">
                    <a:lumMod val="25000"/>
                  </a:schemeClr>
                </a:solidFill>
              </a:rPr>
              <a:t>This stage in the analysis simplifies all successful/unsuccessful launch outcomes to a label called ‘Class’ which allows us to establish insight to launch site success rates.</a:t>
            </a:r>
          </a:p>
          <a:p>
            <a:pPr marL="0" indent="0">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Data Wrangling</a:t>
            </a:r>
          </a:p>
        </p:txBody>
      </p:sp>
      <p:graphicFrame>
        <p:nvGraphicFramePr>
          <p:cNvPr id="6" name="Diagram 5">
            <a:extLst>
              <a:ext uri="{FF2B5EF4-FFF2-40B4-BE49-F238E27FC236}">
                <a16:creationId xmlns:a16="http://schemas.microsoft.com/office/drawing/2014/main" id="{7301069A-393D-4C1D-B4CC-504668BBD85C}"/>
              </a:ext>
            </a:extLst>
          </p:cNvPr>
          <p:cNvGraphicFramePr/>
          <p:nvPr>
            <p:extLst>
              <p:ext uri="{D42A27DB-BD31-4B8C-83A1-F6EECF244321}">
                <p14:modId xmlns:p14="http://schemas.microsoft.com/office/powerpoint/2010/main" val="2249531614"/>
              </p:ext>
            </p:extLst>
          </p:nvPr>
        </p:nvGraphicFramePr>
        <p:xfrm>
          <a:off x="4876800" y="1489336"/>
          <a:ext cx="7083971" cy="48300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le 10">
            <a:extLst>
              <a:ext uri="{FF2B5EF4-FFF2-40B4-BE49-F238E27FC236}">
                <a16:creationId xmlns:a16="http://schemas.microsoft.com/office/drawing/2014/main" id="{D956FBA7-2F66-4172-B1DC-800703810BEC}"/>
              </a:ext>
            </a:extLst>
          </p:cNvPr>
          <p:cNvSpPr/>
          <p:nvPr/>
        </p:nvSpPr>
        <p:spPr>
          <a:xfrm>
            <a:off x="217213" y="6427211"/>
            <a:ext cx="11335352" cy="3808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rgbClr val="1C7DDB"/>
                </a:solidFill>
                <a:hlinkClick r:id="rId8"/>
              </a:rPr>
              <a:t>https://github.com/trahman21-hub21/Applied-Data-Science-Capstone/blob/main/Complete%20the%20EDA%20Lab%203.ipynb</a:t>
            </a:r>
            <a:endParaRPr lang="en-GB" sz="1200" dirty="0">
              <a:solidFill>
                <a:srgbClr val="1C7DDB"/>
              </a:solidFill>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1845" y="1402244"/>
            <a:ext cx="9745589" cy="458392"/>
          </a:xfrm>
          <a:prstGeom prst="rect">
            <a:avLst/>
          </a:prstGeom>
        </p:spPr>
        <p:txBody>
          <a:bodyPr lIns="91440" tIns="45720" rIns="91440" bIns="45720" anchor="t"/>
          <a:lstStyle/>
          <a:p>
            <a:pPr marL="0" indent="0">
              <a:buNone/>
            </a:pPr>
            <a:r>
              <a:rPr lang="en-US" dirty="0">
                <a:solidFill>
                  <a:schemeClr val="accent1">
                    <a:lumMod val="75000"/>
                  </a:schemeClr>
                </a:solidFill>
              </a:rPr>
              <a:t>Various visualization charts were utilised to provide insights. </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EDA with Data Visualization</a:t>
            </a:r>
          </a:p>
        </p:txBody>
      </p:sp>
      <p:pic>
        <p:nvPicPr>
          <p:cNvPr id="6" name="Graphic 5" descr="Scatterplot outline">
            <a:extLst>
              <a:ext uri="{FF2B5EF4-FFF2-40B4-BE49-F238E27FC236}">
                <a16:creationId xmlns:a16="http://schemas.microsoft.com/office/drawing/2014/main" id="{977AE420-12C8-45C2-BA7F-BFFE6A1842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1107" y="2278857"/>
            <a:ext cx="1780503" cy="921941"/>
          </a:xfrm>
          <a:prstGeom prst="rect">
            <a:avLst/>
          </a:prstGeom>
        </p:spPr>
      </p:pic>
      <p:sp>
        <p:nvSpPr>
          <p:cNvPr id="9" name="Flowchart: Alternate Process 8">
            <a:extLst>
              <a:ext uri="{FF2B5EF4-FFF2-40B4-BE49-F238E27FC236}">
                <a16:creationId xmlns:a16="http://schemas.microsoft.com/office/drawing/2014/main" id="{2FA50C35-7060-43BC-9AEB-8409F6FC9790}"/>
              </a:ext>
            </a:extLst>
          </p:cNvPr>
          <p:cNvSpPr/>
          <p:nvPr/>
        </p:nvSpPr>
        <p:spPr>
          <a:xfrm>
            <a:off x="2467431" y="2088045"/>
            <a:ext cx="8857721" cy="135309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995C2F47-EC8C-4A3D-8C3C-6278D3F304B5}"/>
              </a:ext>
            </a:extLst>
          </p:cNvPr>
          <p:cNvSpPr txBox="1"/>
          <p:nvPr/>
        </p:nvSpPr>
        <p:spPr>
          <a:xfrm>
            <a:off x="2620425" y="2129971"/>
            <a:ext cx="8771137" cy="1261884"/>
          </a:xfrm>
          <a:prstGeom prst="rect">
            <a:avLst/>
          </a:prstGeom>
          <a:noFill/>
        </p:spPr>
        <p:txBody>
          <a:bodyPr wrap="square" rtlCol="0">
            <a:spAutoFit/>
          </a:bodyPr>
          <a:lstStyle/>
          <a:p>
            <a:pPr algn="ctr"/>
            <a:r>
              <a:rPr lang="en-GB" sz="2000" dirty="0"/>
              <a:t>Scatter plots were used to explore relationship between the following variables:</a:t>
            </a:r>
          </a:p>
          <a:p>
            <a:pPr algn="ctr"/>
            <a:endParaRPr lang="en-GB" sz="2000" b="1" dirty="0"/>
          </a:p>
          <a:p>
            <a:pPr algn="ctr"/>
            <a:r>
              <a:rPr lang="en-US" sz="1200" i="0" dirty="0">
                <a:solidFill>
                  <a:srgbClr val="000000"/>
                </a:solidFill>
                <a:effectLst/>
                <a:latin typeface="Helvetica Neue"/>
              </a:rPr>
              <a:t>Flight Number </a:t>
            </a:r>
            <a:r>
              <a:rPr lang="en-US" sz="1200" dirty="0">
                <a:solidFill>
                  <a:srgbClr val="000000"/>
                </a:solidFill>
                <a:latin typeface="Helvetica Neue"/>
              </a:rPr>
              <a:t>VS</a:t>
            </a:r>
            <a:r>
              <a:rPr lang="en-US" sz="1200" i="0" dirty="0">
                <a:solidFill>
                  <a:srgbClr val="000000"/>
                </a:solidFill>
                <a:effectLst/>
                <a:latin typeface="Helvetica Neue"/>
              </a:rPr>
              <a:t> Launch Site     </a:t>
            </a:r>
            <a:r>
              <a:rPr lang="en-GB" sz="1200" i="0" dirty="0">
                <a:solidFill>
                  <a:srgbClr val="000000"/>
                </a:solidFill>
                <a:effectLst/>
                <a:latin typeface="Helvetica Neue"/>
              </a:rPr>
              <a:t>-Payload </a:t>
            </a:r>
            <a:r>
              <a:rPr lang="en-US" sz="1200" dirty="0">
                <a:solidFill>
                  <a:srgbClr val="000000"/>
                </a:solidFill>
                <a:latin typeface="Helvetica Neue"/>
              </a:rPr>
              <a:t>VS  </a:t>
            </a:r>
            <a:r>
              <a:rPr lang="en-GB" sz="1200" i="0" dirty="0">
                <a:solidFill>
                  <a:srgbClr val="000000"/>
                </a:solidFill>
                <a:effectLst/>
                <a:latin typeface="Helvetica Neue"/>
              </a:rPr>
              <a:t>Launch Site</a:t>
            </a:r>
          </a:p>
          <a:p>
            <a:pPr algn="ctr"/>
            <a:r>
              <a:rPr lang="en-GB" sz="1200" dirty="0">
                <a:solidFill>
                  <a:srgbClr val="000000"/>
                </a:solidFill>
                <a:latin typeface="Helvetica Neue"/>
              </a:rPr>
              <a:t>-S</a:t>
            </a:r>
            <a:r>
              <a:rPr lang="en-US" sz="1200" i="0" dirty="0">
                <a:solidFill>
                  <a:srgbClr val="000000"/>
                </a:solidFill>
                <a:effectLst/>
                <a:latin typeface="Helvetica Neue"/>
              </a:rPr>
              <a:t>uccess rate </a:t>
            </a:r>
            <a:r>
              <a:rPr lang="en-US" sz="1200" dirty="0">
                <a:solidFill>
                  <a:srgbClr val="000000"/>
                </a:solidFill>
                <a:latin typeface="Helvetica Neue"/>
              </a:rPr>
              <a:t>VS </a:t>
            </a:r>
            <a:r>
              <a:rPr lang="en-US" sz="1200" i="0" dirty="0">
                <a:solidFill>
                  <a:srgbClr val="000000"/>
                </a:solidFill>
                <a:effectLst/>
                <a:latin typeface="Helvetica Neue"/>
              </a:rPr>
              <a:t>orbit type  - Flight Number </a:t>
            </a:r>
            <a:r>
              <a:rPr lang="en-US" sz="1200" dirty="0">
                <a:solidFill>
                  <a:srgbClr val="000000"/>
                </a:solidFill>
                <a:latin typeface="Helvetica Neue"/>
              </a:rPr>
              <a:t>VS </a:t>
            </a:r>
            <a:r>
              <a:rPr lang="en-US" sz="1200" i="0" dirty="0">
                <a:solidFill>
                  <a:srgbClr val="000000"/>
                </a:solidFill>
                <a:effectLst/>
                <a:latin typeface="Helvetica Neue"/>
              </a:rPr>
              <a:t>Payload</a:t>
            </a:r>
          </a:p>
          <a:p>
            <a:pPr algn="ctr"/>
            <a:r>
              <a:rPr lang="en-US" sz="1200" dirty="0">
                <a:solidFill>
                  <a:srgbClr val="000000"/>
                </a:solidFill>
                <a:latin typeface="Helvetica Neue"/>
              </a:rPr>
              <a:t>-Flight Number VS Orbit  -Flight number VS Orbit type</a:t>
            </a:r>
            <a:endParaRPr lang="en-US" sz="1200" i="0" dirty="0">
              <a:solidFill>
                <a:srgbClr val="000000"/>
              </a:solidFill>
              <a:effectLst/>
              <a:latin typeface="Helvetica Neue"/>
            </a:endParaRPr>
          </a:p>
        </p:txBody>
      </p:sp>
      <p:pic>
        <p:nvPicPr>
          <p:cNvPr id="11" name="Graphic 10" descr="Bar graph with upward trend with solid fill">
            <a:extLst>
              <a:ext uri="{FF2B5EF4-FFF2-40B4-BE49-F238E27FC236}">
                <a16:creationId xmlns:a16="http://schemas.microsoft.com/office/drawing/2014/main" id="{8F67A1EF-E703-4646-9B6D-E7C916F184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8612" y="3400773"/>
            <a:ext cx="1490211" cy="1490211"/>
          </a:xfrm>
          <a:prstGeom prst="rect">
            <a:avLst/>
          </a:prstGeom>
        </p:spPr>
      </p:pic>
      <p:sp>
        <p:nvSpPr>
          <p:cNvPr id="12" name="Flowchart: Alternate Process 11">
            <a:extLst>
              <a:ext uri="{FF2B5EF4-FFF2-40B4-BE49-F238E27FC236}">
                <a16:creationId xmlns:a16="http://schemas.microsoft.com/office/drawing/2014/main" id="{F9136255-B6F6-4493-BF45-3B17D1B96769}"/>
              </a:ext>
            </a:extLst>
          </p:cNvPr>
          <p:cNvSpPr/>
          <p:nvPr/>
        </p:nvSpPr>
        <p:spPr>
          <a:xfrm>
            <a:off x="2467431" y="3668544"/>
            <a:ext cx="8857721" cy="114622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4AD143EE-A4D4-4F8E-BA7A-C9EA1ADB7C34}"/>
              </a:ext>
            </a:extLst>
          </p:cNvPr>
          <p:cNvSpPr txBox="1"/>
          <p:nvPr/>
        </p:nvSpPr>
        <p:spPr>
          <a:xfrm>
            <a:off x="2427890" y="3684081"/>
            <a:ext cx="8990542" cy="1138773"/>
          </a:xfrm>
          <a:prstGeom prst="rect">
            <a:avLst/>
          </a:prstGeom>
          <a:noFill/>
        </p:spPr>
        <p:txBody>
          <a:bodyPr wrap="square" rtlCol="0">
            <a:spAutoFit/>
          </a:bodyPr>
          <a:lstStyle/>
          <a:p>
            <a:pPr algn="ctr"/>
            <a:r>
              <a:rPr lang="en-GB" sz="2000" dirty="0"/>
              <a:t>Bar charts are helpful to depict relationships between variables, changes and comparisons of different groups. The following relationships were explored:</a:t>
            </a:r>
          </a:p>
          <a:p>
            <a:pPr algn="ctr"/>
            <a:endParaRPr lang="en-GB" sz="1600" b="1" i="0" dirty="0">
              <a:solidFill>
                <a:srgbClr val="000000"/>
              </a:solidFill>
              <a:effectLst/>
              <a:latin typeface="Helvetica Neue"/>
            </a:endParaRPr>
          </a:p>
          <a:p>
            <a:pPr algn="ctr"/>
            <a:r>
              <a:rPr lang="en-GB" sz="1200" i="0" dirty="0">
                <a:solidFill>
                  <a:srgbClr val="000000"/>
                </a:solidFill>
                <a:effectLst/>
                <a:latin typeface="Helvetica Neue"/>
              </a:rPr>
              <a:t>-</a:t>
            </a:r>
            <a:r>
              <a:rPr lang="en-US" sz="1200" i="0" dirty="0">
                <a:solidFill>
                  <a:srgbClr val="000000"/>
                </a:solidFill>
                <a:effectLst/>
                <a:latin typeface="Helvetica Neue"/>
              </a:rPr>
              <a:t>Orbit VS Class</a:t>
            </a:r>
          </a:p>
        </p:txBody>
      </p:sp>
      <p:pic>
        <p:nvPicPr>
          <p:cNvPr id="15" name="Graphic 14" descr="Scatterplot with solid fill">
            <a:extLst>
              <a:ext uri="{FF2B5EF4-FFF2-40B4-BE49-F238E27FC236}">
                <a16:creationId xmlns:a16="http://schemas.microsoft.com/office/drawing/2014/main" id="{7ADEA327-643C-4A34-B8C0-44675369B8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747" y="5090959"/>
            <a:ext cx="1390363" cy="1390363"/>
          </a:xfrm>
          <a:prstGeom prst="rect">
            <a:avLst/>
          </a:prstGeom>
        </p:spPr>
      </p:pic>
      <p:sp>
        <p:nvSpPr>
          <p:cNvPr id="16" name="Flowchart: Alternate Process 15">
            <a:extLst>
              <a:ext uri="{FF2B5EF4-FFF2-40B4-BE49-F238E27FC236}">
                <a16:creationId xmlns:a16="http://schemas.microsoft.com/office/drawing/2014/main" id="{DBE4E5BC-D6E1-4655-B431-F562CA19BB98}"/>
              </a:ext>
            </a:extLst>
          </p:cNvPr>
          <p:cNvSpPr/>
          <p:nvPr/>
        </p:nvSpPr>
        <p:spPr>
          <a:xfrm>
            <a:off x="2494300" y="5090959"/>
            <a:ext cx="8857721" cy="96291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A8E8807F-E5BE-4FB8-9934-0E00C98631EC}"/>
              </a:ext>
            </a:extLst>
          </p:cNvPr>
          <p:cNvSpPr txBox="1"/>
          <p:nvPr/>
        </p:nvSpPr>
        <p:spPr>
          <a:xfrm>
            <a:off x="2388349" y="5149652"/>
            <a:ext cx="8818181" cy="892552"/>
          </a:xfrm>
          <a:prstGeom prst="rect">
            <a:avLst/>
          </a:prstGeom>
          <a:noFill/>
        </p:spPr>
        <p:txBody>
          <a:bodyPr wrap="square" rtlCol="0">
            <a:spAutoFit/>
          </a:bodyPr>
          <a:lstStyle/>
          <a:p>
            <a:pPr algn="ctr"/>
            <a:r>
              <a:rPr lang="en-GB" sz="2000" dirty="0"/>
              <a:t>Line graphs are effective in showing changes over short and long-term timeframes.</a:t>
            </a:r>
          </a:p>
          <a:p>
            <a:pPr algn="ctr"/>
            <a:endParaRPr lang="en-GB" sz="2000" b="1" i="0" dirty="0">
              <a:solidFill>
                <a:srgbClr val="000000"/>
              </a:solidFill>
              <a:effectLst/>
              <a:latin typeface="Helvetica Neue"/>
            </a:endParaRPr>
          </a:p>
          <a:p>
            <a:pPr algn="ctr"/>
            <a:r>
              <a:rPr lang="en-GB" sz="1200" dirty="0">
                <a:solidFill>
                  <a:srgbClr val="000000"/>
                </a:solidFill>
                <a:latin typeface="Helvetica Neue"/>
              </a:rPr>
              <a:t>- Success VS year</a:t>
            </a:r>
            <a:endParaRPr lang="en-US" sz="1200" i="0" dirty="0">
              <a:solidFill>
                <a:srgbClr val="000000"/>
              </a:solidFill>
              <a:effectLst/>
              <a:latin typeface="Helvetica Neue"/>
            </a:endParaRPr>
          </a:p>
        </p:txBody>
      </p:sp>
      <p:sp>
        <p:nvSpPr>
          <p:cNvPr id="19" name="Rectangle 18">
            <a:extLst>
              <a:ext uri="{FF2B5EF4-FFF2-40B4-BE49-F238E27FC236}">
                <a16:creationId xmlns:a16="http://schemas.microsoft.com/office/drawing/2014/main" id="{54C83CD2-8F3F-4CEE-981A-9060C0F78A13}"/>
              </a:ext>
            </a:extLst>
          </p:cNvPr>
          <p:cNvSpPr/>
          <p:nvPr/>
        </p:nvSpPr>
        <p:spPr>
          <a:xfrm>
            <a:off x="0" y="6321983"/>
            <a:ext cx="11335352" cy="4887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rgbClr val="1C7DDB"/>
                </a:solidFill>
                <a:hlinkClick r:id="rId9"/>
              </a:rPr>
              <a:t>https://github.com/trahman21-hub21/Applied-Data-Science-Capstone/blob/main/Spacex_EDA_with_Visualization%20Lab%205.ipynb</a:t>
            </a:r>
            <a:endParaRPr lang="en-GB" sz="1200" dirty="0">
              <a:solidFill>
                <a:srgbClr val="1C7DDB"/>
              </a:solidFill>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96439" y="1510531"/>
            <a:ext cx="10412995" cy="4916680"/>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1">
                    <a:lumMod val="75000"/>
                  </a:schemeClr>
                </a:solidFill>
              </a:rPr>
              <a:t>SQL queries were performed to gather further insight into the data. The following queries were executed;</a:t>
            </a:r>
          </a:p>
          <a:p>
            <a:pPr marL="342900" indent="-342900">
              <a:lnSpc>
                <a:spcPct val="100000"/>
              </a:lnSpc>
              <a:spcBef>
                <a:spcPts val="1400"/>
              </a:spcBef>
              <a:buFont typeface="Arial" panose="020B0604020202020204" pitchFamily="34" charset="0"/>
              <a:buAutoNum type="arabicPeriod"/>
            </a:pPr>
            <a:r>
              <a:rPr lang="en-US" sz="1400" b="1" i="1" dirty="0">
                <a:solidFill>
                  <a:srgbClr val="000000"/>
                </a:solidFill>
              </a:rPr>
              <a:t>Display the names of the unique launch sites in the space mission</a:t>
            </a:r>
          </a:p>
          <a:p>
            <a:pPr marL="342900" indent="-342900">
              <a:lnSpc>
                <a:spcPct val="100000"/>
              </a:lnSpc>
              <a:spcBef>
                <a:spcPts val="1400"/>
              </a:spcBef>
              <a:buFont typeface="Arial" panose="020B0604020202020204" pitchFamily="34" charset="0"/>
              <a:buAutoNum type="arabicPeriod"/>
            </a:pPr>
            <a:r>
              <a:rPr lang="en-US" sz="1400" b="1" i="1" dirty="0">
                <a:solidFill>
                  <a:srgbClr val="000000"/>
                </a:solidFill>
              </a:rPr>
              <a:t>Display</a:t>
            </a:r>
            <a:r>
              <a:rPr lang="en-US" sz="1400" b="1" i="1" dirty="0">
                <a:solidFill>
                  <a:srgbClr val="000000"/>
                </a:solidFill>
                <a:effectLst/>
              </a:rPr>
              <a:t> 5 records </a:t>
            </a:r>
            <a:r>
              <a:rPr lang="en-US" sz="1400" b="1" i="1" dirty="0">
                <a:solidFill>
                  <a:srgbClr val="000000"/>
                </a:solidFill>
              </a:rPr>
              <a:t>where launch sites begin with the string </a:t>
            </a:r>
            <a:r>
              <a:rPr lang="en-US" sz="1400" b="1" i="1" dirty="0">
                <a:solidFill>
                  <a:srgbClr val="000000"/>
                </a:solidFill>
                <a:effectLst/>
              </a:rPr>
              <a:t>'CCA'</a:t>
            </a:r>
          </a:p>
          <a:p>
            <a:pPr marL="342900" indent="-342900">
              <a:lnSpc>
                <a:spcPct val="100000"/>
              </a:lnSpc>
              <a:spcBef>
                <a:spcPts val="1400"/>
              </a:spcBef>
              <a:buFont typeface="Arial" panose="020B0604020202020204" pitchFamily="34" charset="0"/>
              <a:buAutoNum type="arabicPeriod"/>
            </a:pPr>
            <a:r>
              <a:rPr lang="en-US" sz="1400" b="1" i="1" dirty="0">
                <a:solidFill>
                  <a:srgbClr val="000000"/>
                </a:solidFill>
                <a:effectLst/>
              </a:rPr>
              <a:t>Display the total payload mass carried by boosters launched by NASA (CRS)</a:t>
            </a:r>
          </a:p>
          <a:p>
            <a:pPr marL="342900" indent="-342900">
              <a:lnSpc>
                <a:spcPct val="100000"/>
              </a:lnSpc>
              <a:spcBef>
                <a:spcPts val="1400"/>
              </a:spcBef>
              <a:buFont typeface="Arial" panose="020B0604020202020204" pitchFamily="34" charset="0"/>
              <a:buAutoNum type="arabicPeriod"/>
            </a:pPr>
            <a:r>
              <a:rPr lang="en-US" sz="1400" b="1" i="1" dirty="0">
                <a:solidFill>
                  <a:srgbClr val="000000"/>
                </a:solidFill>
                <a:effectLst/>
              </a:rPr>
              <a:t>Display average payload mass carried by booster version F9 v1.1</a:t>
            </a:r>
          </a:p>
          <a:p>
            <a:pPr marL="342900" indent="-342900">
              <a:lnSpc>
                <a:spcPct val="100000"/>
              </a:lnSpc>
              <a:spcBef>
                <a:spcPts val="1400"/>
              </a:spcBef>
              <a:buFont typeface="Arial" panose="020B0604020202020204" pitchFamily="34" charset="0"/>
              <a:buAutoNum type="arabicPeriod"/>
            </a:pPr>
            <a:r>
              <a:rPr lang="en-US" sz="1400" b="1" i="1" dirty="0">
                <a:solidFill>
                  <a:srgbClr val="000000"/>
                </a:solidFill>
                <a:effectLst/>
              </a:rPr>
              <a:t>List the date when the first successful landing outcome in ground pad was achieved.</a:t>
            </a:r>
          </a:p>
          <a:p>
            <a:pPr marL="342900" indent="-342900">
              <a:lnSpc>
                <a:spcPct val="100000"/>
              </a:lnSpc>
              <a:spcBef>
                <a:spcPts val="1400"/>
              </a:spcBef>
              <a:buFont typeface="Arial" panose="020B0604020202020204" pitchFamily="34" charset="0"/>
              <a:buAutoNum type="arabicPeriod"/>
            </a:pPr>
            <a:r>
              <a:rPr lang="en-US" sz="1400" b="1" i="1" dirty="0">
                <a:solidFill>
                  <a:srgbClr val="000000"/>
                </a:solidFill>
                <a:effectLst/>
              </a:rPr>
              <a:t>List the names of the boosters which have success in drone ship and have payload mass greater than 4000 but less than 6000</a:t>
            </a:r>
          </a:p>
          <a:p>
            <a:pPr marL="342900" indent="-342900">
              <a:lnSpc>
                <a:spcPct val="100000"/>
              </a:lnSpc>
              <a:spcBef>
                <a:spcPts val="1400"/>
              </a:spcBef>
              <a:buFont typeface="Arial" panose="020B0604020202020204" pitchFamily="34" charset="0"/>
              <a:buAutoNum type="arabicPeriod"/>
            </a:pPr>
            <a:r>
              <a:rPr lang="en-US" sz="1400" b="1" i="1" dirty="0">
                <a:solidFill>
                  <a:srgbClr val="000000"/>
                </a:solidFill>
                <a:effectLst/>
              </a:rPr>
              <a:t>List the total number of successful and failure mission outcomes</a:t>
            </a:r>
          </a:p>
          <a:p>
            <a:pPr marL="342900" indent="-342900">
              <a:lnSpc>
                <a:spcPct val="100000"/>
              </a:lnSpc>
              <a:spcBef>
                <a:spcPts val="1400"/>
              </a:spcBef>
              <a:buFont typeface="Arial" panose="020B0604020202020204" pitchFamily="34" charset="0"/>
              <a:buAutoNum type="arabicPeriod"/>
            </a:pPr>
            <a:r>
              <a:rPr lang="en-US" sz="1400" b="1" i="1" dirty="0">
                <a:solidFill>
                  <a:srgbClr val="000000"/>
                </a:solidFill>
                <a:effectLst/>
              </a:rPr>
              <a:t>List the names of the booster versions which have carried the maximum payload mass; use a subquery</a:t>
            </a:r>
          </a:p>
          <a:p>
            <a:pPr marL="342900" indent="-342900">
              <a:lnSpc>
                <a:spcPct val="100000"/>
              </a:lnSpc>
              <a:spcBef>
                <a:spcPts val="1400"/>
              </a:spcBef>
              <a:buFont typeface="Arial" panose="020B0604020202020204" pitchFamily="34" charset="0"/>
              <a:buAutoNum type="arabicPeriod"/>
            </a:pPr>
            <a:r>
              <a:rPr lang="en-US" sz="1400" b="1" i="1" dirty="0">
                <a:solidFill>
                  <a:srgbClr val="000000"/>
                </a:solidFill>
                <a:effectLst/>
              </a:rPr>
              <a:t>List the failed landing outcomes in drone ship, booster versions and launch site names in year 2015</a:t>
            </a:r>
          </a:p>
          <a:p>
            <a:pPr marL="342900" indent="-342900" algn="l">
              <a:buAutoNum type="arabicPeriod" startAt="10"/>
            </a:pPr>
            <a:r>
              <a:rPr lang="en-US" sz="1400" b="1" i="1" dirty="0">
                <a:solidFill>
                  <a:srgbClr val="000000"/>
                </a:solidFill>
              </a:rPr>
              <a:t>Rank the count of landing outcomes (such as Failure (drone ship) or Success (ground pad)) between the date 2010-06-04 and </a:t>
            </a:r>
          </a:p>
          <a:p>
            <a:pPr marL="0" indent="0" algn="l">
              <a:buNone/>
            </a:pPr>
            <a:r>
              <a:rPr lang="en-US" sz="1400" b="1" i="1" dirty="0">
                <a:solidFill>
                  <a:srgbClr val="000000"/>
                </a:solidFill>
              </a:rPr>
              <a:t>2017-03-20, in descending order</a:t>
            </a:r>
          </a:p>
          <a:p>
            <a:pPr marL="0" indent="0">
              <a:lnSpc>
                <a:spcPct val="100000"/>
              </a:lnSpc>
              <a:spcBef>
                <a:spcPts val="1400"/>
              </a:spcBef>
              <a:buNone/>
            </a:pPr>
            <a:endParaRPr lang="en-US" sz="1600" b="1" i="1" dirty="0">
              <a:solidFill>
                <a:srgbClr val="000000"/>
              </a:solidFill>
              <a:effectLst/>
              <a:latin typeface="Helvetica Neue"/>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EDA with SQL</a:t>
            </a:r>
          </a:p>
        </p:txBody>
      </p:sp>
      <p:sp>
        <p:nvSpPr>
          <p:cNvPr id="7" name="Rectangle 6">
            <a:extLst>
              <a:ext uri="{FF2B5EF4-FFF2-40B4-BE49-F238E27FC236}">
                <a16:creationId xmlns:a16="http://schemas.microsoft.com/office/drawing/2014/main" id="{EF8FEC6D-B85B-4646-927B-D9B91A3E65D4}"/>
              </a:ext>
            </a:extLst>
          </p:cNvPr>
          <p:cNvSpPr/>
          <p:nvPr/>
        </p:nvSpPr>
        <p:spPr>
          <a:xfrm>
            <a:off x="217213" y="6427211"/>
            <a:ext cx="11335352" cy="3808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rgbClr val="1C7DDB"/>
                </a:solidFill>
                <a:hlinkClick r:id="rId3"/>
              </a:rPr>
              <a:t>https://github.com/trahman21-hub21/Applied-Data-Science-Capstone/blob/main/Spacex_EDA_SQL%20Lab4.ipynb</a:t>
            </a:r>
            <a:endParaRPr lang="en-GB" sz="1200" dirty="0">
              <a:solidFill>
                <a:srgbClr val="1C7DD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mn-lt"/>
              </a:rPr>
              <a:t>Build a Dashboard with Plotly Dash</a:t>
            </a:r>
          </a:p>
        </p:txBody>
      </p:sp>
      <p:sp>
        <p:nvSpPr>
          <p:cNvPr id="6" name="TextBox 5">
            <a:extLst>
              <a:ext uri="{FF2B5EF4-FFF2-40B4-BE49-F238E27FC236}">
                <a16:creationId xmlns:a16="http://schemas.microsoft.com/office/drawing/2014/main" id="{17D22821-87F2-47EF-B700-099F89A289D2}"/>
              </a:ext>
            </a:extLst>
          </p:cNvPr>
          <p:cNvSpPr txBox="1"/>
          <p:nvPr/>
        </p:nvSpPr>
        <p:spPr>
          <a:xfrm>
            <a:off x="616883" y="1509013"/>
            <a:ext cx="8342458" cy="4832092"/>
          </a:xfrm>
          <a:prstGeom prst="rect">
            <a:avLst/>
          </a:prstGeom>
          <a:noFill/>
        </p:spPr>
        <p:txBody>
          <a:bodyPr wrap="square" rtlCol="0">
            <a:spAutoFit/>
          </a:bodyPr>
          <a:lstStyle/>
          <a:p>
            <a:r>
              <a:rPr lang="en-GB" sz="2800" dirty="0">
                <a:solidFill>
                  <a:schemeClr val="accent1">
                    <a:lumMod val="75000"/>
                  </a:schemeClr>
                </a:solidFill>
              </a:rPr>
              <a:t>Plotly Dash was used to create an interactive dashboard to analyse/visualise launch data.</a:t>
            </a:r>
          </a:p>
          <a:p>
            <a:endParaRPr lang="en-GB" dirty="0"/>
          </a:p>
          <a:p>
            <a:r>
              <a:rPr lang="en-GB" b="1" u="sng" dirty="0"/>
              <a:t>PIE CHART</a:t>
            </a:r>
          </a:p>
          <a:p>
            <a:r>
              <a:rPr lang="en-GB" dirty="0"/>
              <a:t>Pie chart was created to analyse total launch success rates VS launch sites. The interactive pie chart also allows user to drill down to look at success rates of each specific sites. This was achieved by adding drop down ‘Input components’ along with ‘call back functions’ to initialise user choice of dropdown option.</a:t>
            </a:r>
          </a:p>
          <a:p>
            <a:endParaRPr lang="en-GB" dirty="0"/>
          </a:p>
          <a:p>
            <a:r>
              <a:rPr lang="en-GB" b="1" u="sng" dirty="0"/>
              <a:t>SCATTER PLOT</a:t>
            </a:r>
          </a:p>
          <a:p>
            <a:r>
              <a:rPr lang="en-GB" dirty="0"/>
              <a:t>Scatter plot highlights any relationship between ‘Payload Mass’ and launch success outcome by ‘Booster Version Category’. Scatter plots are useful as it allows comparison of large number of datapoints and shows whether variables are positively or negatively correlated.</a:t>
            </a:r>
          </a:p>
          <a:p>
            <a:r>
              <a:rPr lang="en-GB" dirty="0"/>
              <a:t>Scatter plot included ‘Range Slider’ to assess ‘Payload Mass’ and ‘Call back function’ to interactively drill down information by Payload mass.</a:t>
            </a:r>
          </a:p>
        </p:txBody>
      </p:sp>
      <p:pic>
        <p:nvPicPr>
          <p:cNvPr id="8" name="Graphic 7" descr="Pie chart with solid fill">
            <a:extLst>
              <a:ext uri="{FF2B5EF4-FFF2-40B4-BE49-F238E27FC236}">
                <a16:creationId xmlns:a16="http://schemas.microsoft.com/office/drawing/2014/main" id="{2E6B9F76-DD28-4632-BECD-FF89A24387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53265" y="1362952"/>
            <a:ext cx="2721852" cy="2721852"/>
          </a:xfrm>
          <a:prstGeom prst="rect">
            <a:avLst/>
          </a:prstGeom>
        </p:spPr>
      </p:pic>
      <p:pic>
        <p:nvPicPr>
          <p:cNvPr id="10" name="Graphic 9" descr="Scatterplot outline">
            <a:extLst>
              <a:ext uri="{FF2B5EF4-FFF2-40B4-BE49-F238E27FC236}">
                <a16:creationId xmlns:a16="http://schemas.microsoft.com/office/drawing/2014/main" id="{6F153EF8-3A8B-498A-9DD2-0F1C7E8366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70429" y="3807778"/>
            <a:ext cx="2504688" cy="2504688"/>
          </a:xfrm>
          <a:prstGeom prst="rect">
            <a:avLst/>
          </a:prstGeom>
        </p:spPr>
      </p:pic>
      <p:sp>
        <p:nvSpPr>
          <p:cNvPr id="12" name="Rectangle 11">
            <a:extLst>
              <a:ext uri="{FF2B5EF4-FFF2-40B4-BE49-F238E27FC236}">
                <a16:creationId xmlns:a16="http://schemas.microsoft.com/office/drawing/2014/main" id="{E631E172-588F-40F7-8BE1-B851D2B66391}"/>
              </a:ext>
            </a:extLst>
          </p:cNvPr>
          <p:cNvSpPr/>
          <p:nvPr/>
        </p:nvSpPr>
        <p:spPr>
          <a:xfrm>
            <a:off x="217213" y="6427211"/>
            <a:ext cx="11335352" cy="3808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rgbClr val="1C7DDB"/>
                </a:solidFill>
                <a:hlinkClick r:id="rId7"/>
              </a:rPr>
              <a:t>https://github.com/trahman21-hub21/Applied-Data-Science-Capstone/blob/main/Spacex_dash_app%20Lab%206%20(2).py</a:t>
            </a:r>
            <a:endParaRPr lang="en-GB" sz="1200" dirty="0">
              <a:solidFill>
                <a:srgbClr val="1C7DDB"/>
              </a:solidFill>
            </a:endParaRP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2662" y="1534510"/>
            <a:ext cx="10681138" cy="4172607"/>
          </a:xfrm>
          <a:prstGeom prst="rect">
            <a:avLst/>
          </a:prstGeom>
        </p:spPr>
        <p:txBody>
          <a:bodyPr>
            <a:normAutofit fontScale="85000" lnSpcReduction="10000"/>
          </a:bodyPr>
          <a:lstStyle/>
          <a:p>
            <a:pPr marL="0" indent="0">
              <a:lnSpc>
                <a:spcPct val="100000"/>
              </a:lnSpc>
              <a:spcBef>
                <a:spcPts val="1400"/>
              </a:spcBef>
              <a:buNone/>
            </a:pPr>
            <a:r>
              <a:rPr lang="en-US" sz="3300" dirty="0">
                <a:solidFill>
                  <a:schemeClr val="accent1">
                    <a:lumMod val="75000"/>
                  </a:schemeClr>
                </a:solidFill>
              </a:rPr>
              <a:t>An interactive map with Folium was built to provide Launch Site analysis.</a:t>
            </a:r>
          </a:p>
          <a:p>
            <a:pPr marL="0" indent="0">
              <a:lnSpc>
                <a:spcPct val="100000"/>
              </a:lnSpc>
              <a:spcBef>
                <a:spcPts val="1400"/>
              </a:spcBef>
              <a:buNone/>
            </a:pPr>
            <a:endParaRPr lang="en-US" dirty="0">
              <a:solidFill>
                <a:schemeClr val="accent3">
                  <a:lumMod val="25000"/>
                </a:schemeClr>
              </a:solidFill>
            </a:endParaRPr>
          </a:p>
          <a:p>
            <a:pPr>
              <a:lnSpc>
                <a:spcPct val="100000"/>
              </a:lnSpc>
              <a:spcBef>
                <a:spcPts val="1400"/>
              </a:spcBef>
            </a:pPr>
            <a:r>
              <a:rPr lang="en-US" sz="2400" dirty="0">
                <a:solidFill>
                  <a:schemeClr val="accent3">
                    <a:lumMod val="25000"/>
                  </a:schemeClr>
                </a:solidFill>
              </a:rPr>
              <a:t>A circle marker was created using latitude and longitude from the dataset, so we can visually see all the launch sites. </a:t>
            </a:r>
          </a:p>
          <a:p>
            <a:pPr>
              <a:lnSpc>
                <a:spcPct val="100000"/>
              </a:lnSpc>
              <a:spcBef>
                <a:spcPts val="1400"/>
              </a:spcBef>
            </a:pPr>
            <a:endParaRPr lang="en-US" sz="2400" dirty="0">
              <a:solidFill>
                <a:schemeClr val="accent3">
                  <a:lumMod val="25000"/>
                </a:schemeClr>
              </a:solidFill>
            </a:endParaRPr>
          </a:p>
          <a:p>
            <a:pPr>
              <a:lnSpc>
                <a:spcPct val="100000"/>
              </a:lnSpc>
              <a:spcBef>
                <a:spcPts val="1400"/>
              </a:spcBef>
            </a:pPr>
            <a:r>
              <a:rPr lang="en-US" sz="2400" dirty="0">
                <a:solidFill>
                  <a:schemeClr val="accent3">
                    <a:lumMod val="25000"/>
                  </a:schemeClr>
                </a:solidFill>
              </a:rPr>
              <a:t>A color marker of green and red was created to mark launch success and failures in the map.</a:t>
            </a:r>
          </a:p>
          <a:p>
            <a:pPr>
              <a:lnSpc>
                <a:spcPct val="100000"/>
              </a:lnSpc>
              <a:spcBef>
                <a:spcPts val="1400"/>
              </a:spcBef>
            </a:pPr>
            <a:endParaRPr lang="en-US" sz="2400" dirty="0">
              <a:solidFill>
                <a:schemeClr val="accent3">
                  <a:lumMod val="25000"/>
                </a:schemeClr>
              </a:solidFill>
            </a:endParaRPr>
          </a:p>
          <a:p>
            <a:pPr>
              <a:lnSpc>
                <a:spcPct val="100000"/>
              </a:lnSpc>
              <a:spcBef>
                <a:spcPts val="1400"/>
              </a:spcBef>
            </a:pPr>
            <a:r>
              <a:rPr lang="en-US" sz="2400" dirty="0">
                <a:solidFill>
                  <a:schemeClr val="accent3">
                    <a:lumMod val="25000"/>
                  </a:schemeClr>
                </a:solidFill>
              </a:rPr>
              <a:t>Several distance calculations were made against launch site and other markers such as Railway, Coastline, Highway and City to determine their proximity to launch sites and whether that is a determining factor in success/failure of launch sites.</a:t>
            </a:r>
          </a:p>
          <a:p>
            <a:pPr marL="0" indent="0">
              <a:lnSpc>
                <a:spcPct val="100000"/>
              </a:lnSpc>
              <a:spcBef>
                <a:spcPts val="1400"/>
              </a:spcBef>
              <a:buNone/>
            </a:pPr>
            <a:endParaRPr lang="en-US" sz="24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Build an Interactive Map with Folium</a:t>
            </a:r>
          </a:p>
        </p:txBody>
      </p:sp>
      <p:sp>
        <p:nvSpPr>
          <p:cNvPr id="7" name="Rectangle 6">
            <a:extLst>
              <a:ext uri="{FF2B5EF4-FFF2-40B4-BE49-F238E27FC236}">
                <a16:creationId xmlns:a16="http://schemas.microsoft.com/office/drawing/2014/main" id="{7B1A7F75-9D51-4E12-8ADD-61BB5B79AC2F}"/>
              </a:ext>
            </a:extLst>
          </p:cNvPr>
          <p:cNvSpPr/>
          <p:nvPr/>
        </p:nvSpPr>
        <p:spPr>
          <a:xfrm>
            <a:off x="122620" y="6409076"/>
            <a:ext cx="11335352" cy="4016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rgbClr val="1C7DDB"/>
                </a:solidFill>
                <a:hlinkClick r:id="rId3"/>
              </a:rPr>
              <a:t>https://github.com/trahman21-hub21/Applied-Data-Science-Capstone/blob/main/Spacex_folium_maps%20Lab%207.ipynb</a:t>
            </a:r>
            <a:endParaRPr lang="en-GB" sz="1200" dirty="0">
              <a:solidFill>
                <a:srgbClr val="1C7DD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Predictive Analysis (Classification)</a:t>
            </a:r>
          </a:p>
        </p:txBody>
      </p:sp>
      <p:graphicFrame>
        <p:nvGraphicFramePr>
          <p:cNvPr id="8" name="Diagram 7">
            <a:extLst>
              <a:ext uri="{FF2B5EF4-FFF2-40B4-BE49-F238E27FC236}">
                <a16:creationId xmlns:a16="http://schemas.microsoft.com/office/drawing/2014/main" id="{2CB215AE-1910-4A89-8F04-AAF32BB25866}"/>
              </a:ext>
            </a:extLst>
          </p:cNvPr>
          <p:cNvGraphicFramePr/>
          <p:nvPr>
            <p:extLst>
              <p:ext uri="{D42A27DB-BD31-4B8C-83A1-F6EECF244321}">
                <p14:modId xmlns:p14="http://schemas.microsoft.com/office/powerpoint/2010/main" val="275250574"/>
              </p:ext>
            </p:extLst>
          </p:nvPr>
        </p:nvGraphicFramePr>
        <p:xfrm>
          <a:off x="410031" y="1245184"/>
          <a:ext cx="11235559" cy="57075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2" name="Group 11">
            <a:extLst>
              <a:ext uri="{FF2B5EF4-FFF2-40B4-BE49-F238E27FC236}">
                <a16:creationId xmlns:a16="http://schemas.microsoft.com/office/drawing/2014/main" id="{A4F9FB9B-B268-4564-97F2-7423C2AE9AE2}"/>
              </a:ext>
            </a:extLst>
          </p:cNvPr>
          <p:cNvGrpSpPr/>
          <p:nvPr/>
        </p:nvGrpSpPr>
        <p:grpSpPr>
          <a:xfrm>
            <a:off x="8174790" y="1639613"/>
            <a:ext cx="3283178" cy="3888827"/>
            <a:chOff x="4520008" y="658230"/>
            <a:chExt cx="2726131" cy="4391084"/>
          </a:xfrm>
        </p:grpSpPr>
        <p:sp>
          <p:nvSpPr>
            <p:cNvPr id="13" name="Rectangle 12">
              <a:extLst>
                <a:ext uri="{FF2B5EF4-FFF2-40B4-BE49-F238E27FC236}">
                  <a16:creationId xmlns:a16="http://schemas.microsoft.com/office/drawing/2014/main" id="{8E3D590A-FEB4-45B3-B183-221B5C9A3974}"/>
                </a:ext>
              </a:extLst>
            </p:cNvPr>
            <p:cNvSpPr/>
            <p:nvPr/>
          </p:nvSpPr>
          <p:spPr>
            <a:xfrm>
              <a:off x="4520008" y="658230"/>
              <a:ext cx="2726131" cy="4391084"/>
            </a:xfrm>
            <a:prstGeom prst="rect">
              <a:avLst/>
            </a:pr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4" name="TextBox 13">
              <a:extLst>
                <a:ext uri="{FF2B5EF4-FFF2-40B4-BE49-F238E27FC236}">
                  <a16:creationId xmlns:a16="http://schemas.microsoft.com/office/drawing/2014/main" id="{B42F21D5-9218-45E0-AA01-0EC9E1E1C257}"/>
                </a:ext>
              </a:extLst>
            </p:cNvPr>
            <p:cNvSpPr txBox="1"/>
            <p:nvPr/>
          </p:nvSpPr>
          <p:spPr>
            <a:xfrm>
              <a:off x="4968373" y="1282382"/>
              <a:ext cx="1992730" cy="103140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92583" rIns="0" bIns="0" numCol="1" spcCol="1270" anchor="t" anchorCtr="0">
              <a:noAutofit/>
            </a:bodyPr>
            <a:lstStyle/>
            <a:p>
              <a:pPr marL="0" lvl="0" indent="0" algn="l" defTabSz="1200150">
                <a:lnSpc>
                  <a:spcPct val="90000"/>
                </a:lnSpc>
                <a:spcBef>
                  <a:spcPct val="0"/>
                </a:spcBef>
                <a:spcAft>
                  <a:spcPct val="35000"/>
                </a:spcAft>
                <a:buNone/>
              </a:pPr>
              <a:r>
                <a:rPr lang="en-GB" sz="2700" kern="1200" dirty="0">
                  <a:solidFill>
                    <a:schemeClr val="tx1"/>
                  </a:solidFill>
                </a:rPr>
                <a:t>1. Assess best model</a:t>
              </a:r>
            </a:p>
          </p:txBody>
        </p:sp>
      </p:grpSp>
      <p:sp>
        <p:nvSpPr>
          <p:cNvPr id="16" name="Rectangle 15">
            <a:extLst>
              <a:ext uri="{FF2B5EF4-FFF2-40B4-BE49-F238E27FC236}">
                <a16:creationId xmlns:a16="http://schemas.microsoft.com/office/drawing/2014/main" id="{72F48EB3-C6EC-47C8-AA45-1C0B2CC11D6C}"/>
              </a:ext>
            </a:extLst>
          </p:cNvPr>
          <p:cNvSpPr/>
          <p:nvPr/>
        </p:nvSpPr>
        <p:spPr>
          <a:xfrm>
            <a:off x="122620" y="6409076"/>
            <a:ext cx="11335352" cy="4016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rgbClr val="1C7DDB"/>
                </a:solidFill>
                <a:hlinkClick r:id="rId8"/>
              </a:rPr>
              <a:t>https://github.com/trahman21-hub21/Applied-Data-Science-Capstone/blob/main/Spcex_Machine%20Learning%20Prediction%20Lab%208.ipynb</a:t>
            </a:r>
            <a:endParaRPr lang="en-GB" sz="1200" dirty="0">
              <a:solidFill>
                <a:srgbClr val="1C7DDB"/>
              </a:solidFill>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966952" y="1204108"/>
            <a:ext cx="2669406" cy="17811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rgbClr val="FFFFFF"/>
                </a:solidFill>
                <a:latin typeface="+mj-lt"/>
                <a:ea typeface="+mj-ea"/>
                <a:cs typeface="+mj-cs"/>
              </a:rPr>
              <a:t>Results</a:t>
            </a:r>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17423" y="3705187"/>
            <a:ext cx="3010183" cy="242733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400" b="1" dirty="0">
                <a:solidFill>
                  <a:schemeClr val="tx1"/>
                </a:solidFill>
                <a:latin typeface="+mn-lt"/>
              </a:rPr>
              <a:t>Exploratory data analysis results</a:t>
            </a:r>
          </a:p>
          <a:p>
            <a:pPr>
              <a:spcBef>
                <a:spcPts val="1400"/>
              </a:spcBef>
              <a:buFont typeface="Arial" panose="020B0604020202020204" pitchFamily="34" charset="0"/>
              <a:buChar char="•"/>
            </a:pPr>
            <a:r>
              <a:rPr lang="en-US" sz="2400" b="1" dirty="0">
                <a:solidFill>
                  <a:schemeClr val="tx1"/>
                </a:solidFill>
                <a:latin typeface="+mn-lt"/>
              </a:rPr>
              <a:t>Interactive analytics demo in screenshots</a:t>
            </a:r>
          </a:p>
          <a:p>
            <a:pPr>
              <a:spcBef>
                <a:spcPts val="1400"/>
              </a:spcBef>
              <a:buFont typeface="Arial" panose="020B0604020202020204" pitchFamily="34" charset="0"/>
              <a:buChar char="•"/>
            </a:pPr>
            <a:r>
              <a:rPr lang="en-US" sz="2400" b="1" dirty="0">
                <a:solidFill>
                  <a:schemeClr val="tx1"/>
                </a:solidFill>
                <a:latin typeface="+mn-lt"/>
              </a:rPr>
              <a:t>Predictive analysis results</a:t>
            </a:r>
          </a:p>
          <a:p>
            <a:pPr lvl="1">
              <a:buFont typeface="Arial" panose="020B0604020202020204" pitchFamily="34" charset="0"/>
              <a:buChar char="•"/>
            </a:pPr>
            <a:endParaRPr lang="en-US" sz="1600" dirty="0">
              <a:solidFill>
                <a:schemeClr val="tx1"/>
              </a:solidFill>
              <a:latin typeface="+mn-lt"/>
            </a:endParaRPr>
          </a:p>
          <a:p>
            <a:pPr marL="457200" lvl="1">
              <a:buFont typeface="Arial" panose="020B0604020202020204" pitchFamily="34" charset="0"/>
              <a:buChar char="•"/>
            </a:pPr>
            <a:endParaRPr lang="en-US" sz="1600" dirty="0">
              <a:solidFill>
                <a:schemeClr val="tx1"/>
              </a:solidFill>
              <a:latin typeface="+mn-lt"/>
            </a:endParaRPr>
          </a:p>
        </p:txBody>
      </p:sp>
      <p:pic>
        <p:nvPicPr>
          <p:cNvPr id="3" name="Picture 2" descr="Shape&#10;&#10;Description automatically generated with medium confidence">
            <a:extLst>
              <a:ext uri="{FF2B5EF4-FFF2-40B4-BE49-F238E27FC236}">
                <a16:creationId xmlns:a16="http://schemas.microsoft.com/office/drawing/2014/main" id="{10E7582F-9C69-420E-B699-0E102B94741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662102" y="1270476"/>
            <a:ext cx="6903723" cy="4194011"/>
          </a:xfrm>
          <a:prstGeom prst="rect">
            <a:avLst/>
          </a:prstGeom>
        </p:spPr>
      </p:pic>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10325100" y="6356350"/>
            <a:ext cx="1028700" cy="365125"/>
          </a:xfrm>
        </p:spPr>
        <p:txBody>
          <a:bodyPr vert="horz" lIns="91440" tIns="45720" rIns="91440" bIns="45720" rtlCol="0" anchor="ctr">
            <a:normAutofit/>
          </a:bodyPr>
          <a:lstStyle/>
          <a:p>
            <a:pPr>
              <a:spcAft>
                <a:spcPts val="600"/>
              </a:spcAft>
            </a:pPr>
            <a:fld id="{5075537C-CA84-1446-933C-8E9D027F9201}" type="slidenum">
              <a:rPr lang="en-US" sz="1200">
                <a:solidFill>
                  <a:prstClr val="black">
                    <a:tint val="75000"/>
                  </a:prstClr>
                </a:solidFill>
                <a:latin typeface="+mn-lt"/>
              </a:rPr>
              <a:pPr>
                <a:spcAft>
                  <a:spcPts val="600"/>
                </a:spcAft>
              </a:pPr>
              <a:t>16</a:t>
            </a:fld>
            <a:endParaRPr lang="en-US" sz="1200">
              <a:solidFill>
                <a:prstClr val="black">
                  <a:tint val="75000"/>
                </a:prstClr>
              </a:solidFill>
              <a:latin typeface="+mn-lt"/>
            </a:endParaRPr>
          </a:p>
        </p:txBody>
      </p:sp>
      <p:sp>
        <p:nvSpPr>
          <p:cNvPr id="5" name="TextBox 4">
            <a:extLst>
              <a:ext uri="{FF2B5EF4-FFF2-40B4-BE49-F238E27FC236}">
                <a16:creationId xmlns:a16="http://schemas.microsoft.com/office/drawing/2014/main" id="{3B589AA1-4076-402E-9342-87AD9E715FB7}"/>
              </a:ext>
            </a:extLst>
          </p:cNvPr>
          <p:cNvSpPr txBox="1"/>
          <p:nvPr/>
        </p:nvSpPr>
        <p:spPr>
          <a:xfrm>
            <a:off x="9239546" y="5264432"/>
            <a:ext cx="2326279" cy="200055"/>
          </a:xfrm>
          <a:prstGeom prst="rect">
            <a:avLst/>
          </a:prstGeom>
          <a:solidFill>
            <a:srgbClr val="000000"/>
          </a:solidFill>
        </p:spPr>
        <p:txBody>
          <a:bodyPr wrap="none" rtlCol="0">
            <a:spAutoFit/>
          </a:bodyPr>
          <a:lstStyle/>
          <a:p>
            <a:pPr algn="r">
              <a:spcAft>
                <a:spcPts val="600"/>
              </a:spcAft>
            </a:pPr>
            <a:r>
              <a:rPr lang="en-GB" sz="700">
                <a:solidFill>
                  <a:srgbClr val="FFFFFF"/>
                </a:solidFill>
                <a:hlinkClick r:id="rId4" tooltip="https://www.impactzone.co/human-computer-coding-trade-offs/">
                  <a:extLst>
                    <a:ext uri="{A12FA001-AC4F-418D-AE19-62706E023703}">
                      <ahyp:hlinkClr xmlns:ahyp="http://schemas.microsoft.com/office/drawing/2018/hyperlinkcolor" val="tx"/>
                    </a:ext>
                  </a:extLst>
                </a:hlinkClick>
              </a:rPr>
              <a:t>This Photo</a:t>
            </a:r>
            <a:r>
              <a:rPr lang="en-GB" sz="700">
                <a:solidFill>
                  <a:srgbClr val="FFFFFF"/>
                </a:solidFill>
              </a:rPr>
              <a:t> by Unknown Author is licensed under </a:t>
            </a:r>
            <a:r>
              <a:rPr lang="en-GB" sz="700">
                <a:solidFill>
                  <a:srgbClr val="FFFFFF"/>
                </a:solidFill>
                <a:hlinkClick r:id="rId5" tooltip="https://creativecommons.org/licenses/by-nd/3.0/">
                  <a:extLst>
                    <a:ext uri="{A12FA001-AC4F-418D-AE19-62706E023703}">
                      <ahyp:hlinkClr xmlns:ahyp="http://schemas.microsoft.com/office/drawing/2018/hyperlinkcolor" val="tx"/>
                    </a:ext>
                  </a:extLst>
                </a:hlinkClick>
              </a:rPr>
              <a:t>CC BY-ND</a:t>
            </a:r>
            <a:endParaRPr lang="en-GB" sz="700">
              <a:solidFill>
                <a:srgbClr val="FFFFFF"/>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Freeform: Shape 29">
            <a:extLst>
              <a:ext uri="{FF2B5EF4-FFF2-40B4-BE49-F238E27FC236}">
                <a16:creationId xmlns:a16="http://schemas.microsoft.com/office/drawing/2014/main" id="{673E9FC8-2143-48A2-9DEE-AABBC7E30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265888"/>
          </a:xfrm>
          <a:custGeom>
            <a:avLst/>
            <a:gdLst>
              <a:gd name="connsiteX0" fmla="*/ 0 w 12188952"/>
              <a:gd name="connsiteY0" fmla="*/ 0 h 6265888"/>
              <a:gd name="connsiteX1" fmla="*/ 12188952 w 12188952"/>
              <a:gd name="connsiteY1" fmla="*/ 0 h 6265888"/>
              <a:gd name="connsiteX2" fmla="*/ 12188952 w 12188952"/>
              <a:gd name="connsiteY2" fmla="*/ 5061023 h 6265888"/>
              <a:gd name="connsiteX3" fmla="*/ 12188400 w 12188952"/>
              <a:gd name="connsiteY3" fmla="*/ 5061281 h 6265888"/>
              <a:gd name="connsiteX4" fmla="*/ 6096000 w 12188952"/>
              <a:gd name="connsiteY4" fmla="*/ 6265888 h 6265888"/>
              <a:gd name="connsiteX5" fmla="*/ 3601 w 12188952"/>
              <a:gd name="connsiteY5" fmla="*/ 5061281 h 6265888"/>
              <a:gd name="connsiteX6" fmla="*/ 0 w 12188952"/>
              <a:gd name="connsiteY6" fmla="*/ 5059596 h 626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6265888">
                <a:moveTo>
                  <a:pt x="0" y="0"/>
                </a:moveTo>
                <a:lnTo>
                  <a:pt x="12188952" y="0"/>
                </a:lnTo>
                <a:lnTo>
                  <a:pt x="12188952" y="5061023"/>
                </a:lnTo>
                <a:lnTo>
                  <a:pt x="12188400" y="5061281"/>
                </a:lnTo>
                <a:cubicBezTo>
                  <a:pt x="10489511" y="5817852"/>
                  <a:pt x="8380622" y="6265888"/>
                  <a:pt x="6096000" y="6265888"/>
                </a:cubicBezTo>
                <a:cubicBezTo>
                  <a:pt x="3811379" y="6265888"/>
                  <a:pt x="1702489" y="5817852"/>
                  <a:pt x="3601" y="5061281"/>
                </a:cubicBezTo>
                <a:lnTo>
                  <a:pt x="0" y="5059596"/>
                </a:ln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A picture containing night sky&#10;&#10;Description automatically generated">
            <a:extLst>
              <a:ext uri="{FF2B5EF4-FFF2-40B4-BE49-F238E27FC236}">
                <a16:creationId xmlns:a16="http://schemas.microsoft.com/office/drawing/2014/main" id="{99A22457-5A5A-43E9-B27B-C6976C80C1B5}"/>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6202"/>
          <a:stretch/>
        </p:blipFill>
        <p:spPr>
          <a:xfrm>
            <a:off x="1" y="10"/>
            <a:ext cx="12192000" cy="6003842"/>
          </a:xfrm>
          <a:custGeom>
            <a:avLst/>
            <a:gdLst/>
            <a:ahLst/>
            <a:cxnLst/>
            <a:rect l="l" t="t" r="r" b="b"/>
            <a:pathLst>
              <a:path w="12187427" h="6003852">
                <a:moveTo>
                  <a:pt x="0" y="0"/>
                </a:moveTo>
                <a:lnTo>
                  <a:pt x="12187427" y="0"/>
                </a:lnTo>
                <a:lnTo>
                  <a:pt x="12187427" y="4772371"/>
                </a:lnTo>
                <a:lnTo>
                  <a:pt x="11865111" y="4913285"/>
                </a:lnTo>
                <a:cubicBezTo>
                  <a:pt x="10225213" y="5601147"/>
                  <a:pt x="8237833" y="6003852"/>
                  <a:pt x="6096000" y="6003852"/>
                </a:cubicBezTo>
                <a:cubicBezTo>
                  <a:pt x="3811379" y="6003852"/>
                  <a:pt x="1702489" y="5545663"/>
                  <a:pt x="3601" y="4771946"/>
                </a:cubicBezTo>
                <a:lnTo>
                  <a:pt x="0" y="4770223"/>
                </a:lnTo>
                <a:close/>
              </a:path>
            </a:pathLst>
          </a:custGeom>
        </p:spPr>
      </p:pic>
      <p:sp>
        <p:nvSpPr>
          <p:cNvPr id="8" name="TextBox 7">
            <a:extLst>
              <a:ext uri="{FF2B5EF4-FFF2-40B4-BE49-F238E27FC236}">
                <a16:creationId xmlns:a16="http://schemas.microsoft.com/office/drawing/2014/main" id="{6D233FB1-34E0-4420-AD8A-2227025D066A}"/>
              </a:ext>
            </a:extLst>
          </p:cNvPr>
          <p:cNvSpPr txBox="1"/>
          <p:nvPr/>
        </p:nvSpPr>
        <p:spPr>
          <a:xfrm>
            <a:off x="9872134" y="6657945"/>
            <a:ext cx="2319866" cy="200055"/>
          </a:xfrm>
          <a:prstGeom prst="rect">
            <a:avLst/>
          </a:prstGeom>
          <a:solidFill>
            <a:srgbClr val="000000"/>
          </a:solidFill>
        </p:spPr>
        <p:txBody>
          <a:bodyPr wrap="none" rtlCol="0">
            <a:spAutoFit/>
          </a:bodyPr>
          <a:lstStyle/>
          <a:p>
            <a:pPr algn="r">
              <a:spcAft>
                <a:spcPts val="600"/>
              </a:spcAft>
            </a:pPr>
            <a:r>
              <a:rPr lang="en-GB" sz="700">
                <a:solidFill>
                  <a:srgbClr val="FFFFFF"/>
                </a:solidFill>
                <a:hlinkClick r:id="rId4" tooltip="https://futurism.com/as-mars-mission-approaches-nasa-works-to-assess-risks-from-space-radiation/?src=featured">
                  <a:extLst>
                    <a:ext uri="{A12FA001-AC4F-418D-AE19-62706E023703}">
                      <ahyp:hlinkClr xmlns:ahyp="http://schemas.microsoft.com/office/drawing/2018/hyperlinkcolor" val="tx"/>
                    </a:ext>
                  </a:extLst>
                </a:hlinkClick>
              </a:rPr>
              <a:t>This Photo</a:t>
            </a:r>
            <a:r>
              <a:rPr lang="en-GB" sz="700">
                <a:solidFill>
                  <a:srgbClr val="FFFFFF"/>
                </a:solidFill>
              </a:rPr>
              <a:t> by Unknown Author is licensed under </a:t>
            </a:r>
            <a:r>
              <a:rPr lang="en-GB" sz="700">
                <a:solidFill>
                  <a:srgbClr val="FFFFFF"/>
                </a:solidFill>
                <a:hlinkClick r:id="rId5" tooltip="https://creativecommons.org/licenses/by-nc/3.0/">
                  <a:extLst>
                    <a:ext uri="{A12FA001-AC4F-418D-AE19-62706E023703}">
                      <ahyp:hlinkClr xmlns:ahyp="http://schemas.microsoft.com/office/drawing/2018/hyperlinkcolor" val="tx"/>
                    </a:ext>
                  </a:extLst>
                </a:hlinkClick>
              </a:rPr>
              <a:t>CC BY-NC</a:t>
            </a:r>
            <a:endParaRPr lang="en-GB" sz="700">
              <a:solidFill>
                <a:srgbClr val="FFFFFF"/>
              </a:solidFill>
            </a:endParaRPr>
          </a:p>
        </p:txBody>
      </p:sp>
      <p:sp>
        <p:nvSpPr>
          <p:cNvPr id="9" name="Rectangle 8">
            <a:extLst>
              <a:ext uri="{FF2B5EF4-FFF2-40B4-BE49-F238E27FC236}">
                <a16:creationId xmlns:a16="http://schemas.microsoft.com/office/drawing/2014/main" id="{F34163ED-D43E-4C63-88B5-2AB22523C069}"/>
              </a:ext>
            </a:extLst>
          </p:cNvPr>
          <p:cNvSpPr/>
          <p:nvPr/>
        </p:nvSpPr>
        <p:spPr>
          <a:xfrm>
            <a:off x="1450428" y="6265888"/>
            <a:ext cx="8198069" cy="4922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Insights drawn from EDA</a:t>
            </a:r>
          </a:p>
        </p:txBody>
      </p:sp>
    </p:spTree>
    <p:extLst>
      <p:ext uri="{BB962C8B-B14F-4D97-AF65-F5344CB8AC3E}">
        <p14:creationId xmlns:p14="http://schemas.microsoft.com/office/powerpoint/2010/main" val="3581781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62">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64">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66"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Rectangle 69">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 name="Title 1">
            <a:extLst>
              <a:ext uri="{FF2B5EF4-FFF2-40B4-BE49-F238E27FC236}">
                <a16:creationId xmlns:a16="http://schemas.microsoft.com/office/drawing/2014/main" id="{54F4FCC5-6E7E-4FF0-BE45-680EEC392C9F}"/>
              </a:ext>
            </a:extLst>
          </p:cNvPr>
          <p:cNvSpPr txBox="1">
            <a:spLocks/>
          </p:cNvSpPr>
          <p:nvPr/>
        </p:nvSpPr>
        <p:spPr>
          <a:xfrm>
            <a:off x="1047280" y="759805"/>
            <a:ext cx="1030652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FFFFFF"/>
                </a:solidFill>
                <a:latin typeface="+mj-lt"/>
                <a:ea typeface="+mj-ea"/>
                <a:cs typeface="+mj-cs"/>
              </a:rPr>
              <a:t>Flight Number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19322" y="2659126"/>
            <a:ext cx="4359127" cy="3563159"/>
          </a:xfrm>
          <a:prstGeom prst="rect">
            <a:avLst/>
          </a:prstGeom>
        </p:spPr>
        <p:txBody>
          <a:bodyPr vert="horz" lIns="91440" tIns="45720" rIns="91440" bIns="45720" rtlCol="0">
            <a:normAutofit/>
          </a:bodyPr>
          <a:lstStyle/>
          <a:p>
            <a:pPr>
              <a:spcBef>
                <a:spcPts val="1400"/>
              </a:spcBef>
            </a:pPr>
            <a:r>
              <a:rPr lang="en-US" sz="2400" dirty="0"/>
              <a:t>The scatter plot shows frequency of flights is correlated with launch success.</a:t>
            </a:r>
          </a:p>
          <a:p>
            <a:pPr>
              <a:spcBef>
                <a:spcPts val="1400"/>
              </a:spcBef>
            </a:pPr>
            <a:endParaRPr lang="en-US" sz="2400" dirty="0"/>
          </a:p>
          <a:p>
            <a:pPr>
              <a:spcBef>
                <a:spcPts val="1400"/>
              </a:spcBef>
            </a:pPr>
            <a:r>
              <a:rPr lang="en-US" sz="2400" dirty="0"/>
              <a:t>As flight number increases so does the success rate of launch site. </a:t>
            </a:r>
          </a:p>
        </p:txBody>
      </p:sp>
      <p:pic>
        <p:nvPicPr>
          <p:cNvPr id="12" name="Picture 11">
            <a:extLst>
              <a:ext uri="{FF2B5EF4-FFF2-40B4-BE49-F238E27FC236}">
                <a16:creationId xmlns:a16="http://schemas.microsoft.com/office/drawing/2014/main" id="{89776429-EECB-4DC6-B256-BA8A62AFF340}"/>
              </a:ext>
            </a:extLst>
          </p:cNvPr>
          <p:cNvPicPr>
            <a:picLocks noChangeAspect="1"/>
          </p:cNvPicPr>
          <p:nvPr/>
        </p:nvPicPr>
        <p:blipFill>
          <a:blip r:embed="rId2"/>
          <a:stretch>
            <a:fillRect/>
          </a:stretch>
        </p:blipFill>
        <p:spPr>
          <a:xfrm>
            <a:off x="5478449" y="2531734"/>
            <a:ext cx="6337480" cy="3770799"/>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707624" y="6382512"/>
            <a:ext cx="685800" cy="320040"/>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18</a:t>
            </a:fld>
            <a:endParaRPr lang="en-US" sz="1000">
              <a:solidFill>
                <a:schemeClr val="tx1">
                  <a:tint val="75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0">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12">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4"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 name="Title 1">
            <a:extLst>
              <a:ext uri="{FF2B5EF4-FFF2-40B4-BE49-F238E27FC236}">
                <a16:creationId xmlns:a16="http://schemas.microsoft.com/office/drawing/2014/main" id="{B6CCD949-E788-4375-9B07-478FA5684BC1}"/>
              </a:ext>
            </a:extLst>
          </p:cNvPr>
          <p:cNvSpPr txBox="1">
            <a:spLocks/>
          </p:cNvSpPr>
          <p:nvPr/>
        </p:nvSpPr>
        <p:spPr>
          <a:xfrm>
            <a:off x="1047280" y="759805"/>
            <a:ext cx="1030652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FFFFFF"/>
                </a:solidFill>
                <a:latin typeface="+mj-lt"/>
                <a:ea typeface="+mj-ea"/>
                <a:cs typeface="+mj-cs"/>
              </a:rPr>
              <a:t>Launch Site vs Payload </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222645" y="2494451"/>
            <a:ext cx="4563299" cy="3603744"/>
          </a:xfrm>
          <a:prstGeom prst="rect">
            <a:avLst/>
          </a:prstGeom>
        </p:spPr>
        <p:txBody>
          <a:bodyPr vert="horz" lIns="91440" tIns="45720" rIns="91440" bIns="45720" rtlCol="0">
            <a:normAutofit fontScale="92500" lnSpcReduction="10000"/>
          </a:bodyPr>
          <a:lstStyle/>
          <a:p>
            <a:pPr marL="0" indent="0">
              <a:spcBef>
                <a:spcPts val="1400"/>
              </a:spcBef>
              <a:buNone/>
            </a:pPr>
            <a:r>
              <a:rPr lang="en-US" sz="2000" dirty="0"/>
              <a:t>The scatter plot highlights several things;</a:t>
            </a:r>
          </a:p>
          <a:p>
            <a:pPr marL="457200" indent="-457200">
              <a:spcBef>
                <a:spcPts val="1400"/>
              </a:spcBef>
              <a:buFont typeface="+mj-lt"/>
              <a:buAutoNum type="arabicPeriod"/>
            </a:pPr>
            <a:r>
              <a:rPr lang="en-US" sz="2000" dirty="0"/>
              <a:t>All three sites have launched mostly lighter rockets with successful outcome.</a:t>
            </a:r>
          </a:p>
          <a:p>
            <a:pPr marL="457200" indent="-457200">
              <a:spcBef>
                <a:spcPts val="1400"/>
              </a:spcBef>
              <a:buFont typeface="+mj-lt"/>
              <a:buAutoNum type="arabicPeriod"/>
            </a:pPr>
            <a:r>
              <a:rPr lang="en-US" sz="2000" dirty="0"/>
              <a:t>CCAFS SLC 40 have launched heavier payload rockets with successful outcomes, the site also launched the most rockets overall. This suggests number of flights leads to more successful outcome with heavier payload rockets. It suggests the more rockets they launches they gain experience in managing heavier payloads.</a:t>
            </a:r>
            <a:endParaRPr lang="en-US" sz="1800" dirty="0"/>
          </a:p>
          <a:p>
            <a:pPr marL="457200" indent="-457200">
              <a:spcBef>
                <a:spcPts val="1400"/>
              </a:spcBef>
              <a:buFont typeface="+mj-lt"/>
              <a:buAutoNum type="arabicPeriod"/>
            </a:pPr>
            <a:endParaRPr lang="en-US" sz="2400" dirty="0"/>
          </a:p>
        </p:txBody>
      </p:sp>
      <p:pic>
        <p:nvPicPr>
          <p:cNvPr id="6" name="Picture 5" descr="Chart, scatter chart&#10;&#10;Description automatically generated">
            <a:extLst>
              <a:ext uri="{FF2B5EF4-FFF2-40B4-BE49-F238E27FC236}">
                <a16:creationId xmlns:a16="http://schemas.microsoft.com/office/drawing/2014/main" id="{44F74150-1176-4908-A2D5-B11B35168538}"/>
              </a:ext>
            </a:extLst>
          </p:cNvPr>
          <p:cNvPicPr>
            <a:picLocks noChangeAspect="1"/>
          </p:cNvPicPr>
          <p:nvPr/>
        </p:nvPicPr>
        <p:blipFill>
          <a:blip r:embed="rId2"/>
          <a:stretch>
            <a:fillRect/>
          </a:stretch>
        </p:blipFill>
        <p:spPr>
          <a:xfrm>
            <a:off x="5671888" y="2732690"/>
            <a:ext cx="6402926" cy="3489594"/>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707624" y="6382512"/>
            <a:ext cx="685800" cy="320040"/>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19</a:t>
            </a:fld>
            <a:endParaRPr lang="en-US" sz="1000">
              <a:solidFill>
                <a:schemeClr val="tx1">
                  <a:tint val="75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513788" y="365125"/>
            <a:ext cx="4840010" cy="18073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Outline</a:t>
            </a:r>
          </a:p>
        </p:txBody>
      </p:sp>
      <p:pic>
        <p:nvPicPr>
          <p:cNvPr id="3" name="Picture 2" descr="A rocket taking off&#10;&#10;Description automatically generated with low confidence">
            <a:extLst>
              <a:ext uri="{FF2B5EF4-FFF2-40B4-BE49-F238E27FC236}">
                <a16:creationId xmlns:a16="http://schemas.microsoft.com/office/drawing/2014/main" id="{1B9F6C96-0F3F-48D8-A835-7AF105BB5211}"/>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15909" r="-2" b="-2"/>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6513788" y="2333297"/>
            <a:ext cx="4840010" cy="38436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000" dirty="0">
                <a:solidFill>
                  <a:schemeClr val="tx1"/>
                </a:solidFill>
                <a:latin typeface="+mn-lt"/>
              </a:rPr>
              <a:t>Executive Summary</a:t>
            </a:r>
          </a:p>
          <a:p>
            <a:pPr>
              <a:spcBef>
                <a:spcPts val="1400"/>
              </a:spcBef>
              <a:buFont typeface="Arial" panose="020B0604020202020204" pitchFamily="34" charset="0"/>
              <a:buChar char="•"/>
            </a:pPr>
            <a:r>
              <a:rPr lang="en-US" sz="2000" dirty="0">
                <a:solidFill>
                  <a:schemeClr val="tx1"/>
                </a:solidFill>
                <a:latin typeface="+mn-lt"/>
              </a:rPr>
              <a:t>Introduction</a:t>
            </a:r>
          </a:p>
          <a:p>
            <a:pPr>
              <a:spcBef>
                <a:spcPts val="1400"/>
              </a:spcBef>
              <a:buFont typeface="Arial" panose="020B0604020202020204" pitchFamily="34" charset="0"/>
              <a:buChar char="•"/>
            </a:pPr>
            <a:r>
              <a:rPr lang="en-US" sz="2000" dirty="0">
                <a:solidFill>
                  <a:schemeClr val="tx1"/>
                </a:solidFill>
                <a:latin typeface="+mn-lt"/>
              </a:rPr>
              <a:t>Methodology</a:t>
            </a:r>
          </a:p>
          <a:p>
            <a:pPr>
              <a:spcBef>
                <a:spcPts val="1400"/>
              </a:spcBef>
              <a:buFont typeface="Arial" panose="020B0604020202020204" pitchFamily="34" charset="0"/>
              <a:buChar char="•"/>
            </a:pPr>
            <a:r>
              <a:rPr lang="en-US" sz="2000" dirty="0">
                <a:solidFill>
                  <a:schemeClr val="tx1"/>
                </a:solidFill>
                <a:latin typeface="+mn-lt"/>
              </a:rPr>
              <a:t>Results</a:t>
            </a:r>
          </a:p>
          <a:p>
            <a:pPr>
              <a:spcBef>
                <a:spcPts val="1400"/>
              </a:spcBef>
              <a:buFont typeface="Arial" panose="020B0604020202020204" pitchFamily="34" charset="0"/>
              <a:buChar char="•"/>
            </a:pPr>
            <a:r>
              <a:rPr lang="en-US" sz="2000" dirty="0">
                <a:solidFill>
                  <a:schemeClr val="tx1"/>
                </a:solidFill>
                <a:latin typeface="+mn-lt"/>
              </a:rPr>
              <a:t>Conclusion</a:t>
            </a:r>
          </a:p>
          <a:p>
            <a:pPr>
              <a:spcBef>
                <a:spcPts val="1400"/>
              </a:spcBef>
              <a:buFont typeface="Arial" panose="020B0604020202020204" pitchFamily="34" charset="0"/>
              <a:buChar char="•"/>
            </a:pPr>
            <a:r>
              <a:rPr lang="en-US" sz="2000" dirty="0">
                <a:solidFill>
                  <a:schemeClr val="tx1"/>
                </a:solidFill>
                <a:latin typeface="+mn-lt"/>
              </a:rPr>
              <a:t>Appendix</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a:t>
            </a:fld>
            <a:endParaRPr lang="en-US" sz="1200">
              <a:solidFill>
                <a:prstClr val="black">
                  <a:tint val="75000"/>
                </a:prstClr>
              </a:solidFill>
              <a:latin typeface="Calibri" panose="020F0502020204030204"/>
            </a:endParaRPr>
          </a:p>
        </p:txBody>
      </p:sp>
      <p:sp>
        <p:nvSpPr>
          <p:cNvPr id="5" name="TextBox 4">
            <a:extLst>
              <a:ext uri="{FF2B5EF4-FFF2-40B4-BE49-F238E27FC236}">
                <a16:creationId xmlns:a16="http://schemas.microsoft.com/office/drawing/2014/main" id="{C136B58F-59C6-4353-A435-3348FC305018}"/>
              </a:ext>
            </a:extLst>
          </p:cNvPr>
          <p:cNvSpPr txBox="1"/>
          <p:nvPr/>
        </p:nvSpPr>
        <p:spPr>
          <a:xfrm>
            <a:off x="10005183" y="6657945"/>
            <a:ext cx="2186817" cy="200055"/>
          </a:xfrm>
          <a:prstGeom prst="rect">
            <a:avLst/>
          </a:prstGeom>
          <a:solidFill>
            <a:srgbClr val="000000"/>
          </a:solidFill>
        </p:spPr>
        <p:txBody>
          <a:bodyPr wrap="none" rtlCol="0">
            <a:spAutoFit/>
          </a:bodyPr>
          <a:lstStyle/>
          <a:p>
            <a:pPr algn="r">
              <a:spcAft>
                <a:spcPts val="600"/>
              </a:spcAft>
            </a:pPr>
            <a:r>
              <a:rPr lang="en-GB" sz="700">
                <a:solidFill>
                  <a:srgbClr val="FFFFFF"/>
                </a:solidFill>
                <a:hlinkClick r:id="rId4" tooltip="https://pressbooks.bccampus.ca/collegephysics/chapter/introduction-to-rocket-propulsion/">
                  <a:extLst>
                    <a:ext uri="{A12FA001-AC4F-418D-AE19-62706E023703}">
                      <ahyp:hlinkClr xmlns:ahyp="http://schemas.microsoft.com/office/drawing/2018/hyperlinkcolor" val="tx"/>
                    </a:ext>
                  </a:extLst>
                </a:hlinkClick>
              </a:rPr>
              <a:t>This Photo</a:t>
            </a:r>
            <a:r>
              <a:rPr lang="en-GB" sz="700">
                <a:solidFill>
                  <a:srgbClr val="FFFFFF"/>
                </a:solidFill>
              </a:rPr>
              <a:t> by Unknown Author is licensed under </a:t>
            </a:r>
            <a:r>
              <a:rPr lang="en-GB" sz="700">
                <a:solidFill>
                  <a:srgbClr val="FFFFFF"/>
                </a:solidFill>
                <a:hlinkClick r:id="rId5" tooltip="https://creativecommons.org/licenses/by/3.0/">
                  <a:extLst>
                    <a:ext uri="{A12FA001-AC4F-418D-AE19-62706E023703}">
                      <ahyp:hlinkClr xmlns:ahyp="http://schemas.microsoft.com/office/drawing/2018/hyperlinkcolor" val="tx"/>
                    </a:ext>
                  </a:extLst>
                </a:hlinkClick>
              </a:rPr>
              <a:t>CC BY</a:t>
            </a:r>
            <a:endParaRPr lang="en-GB" sz="700">
              <a:solidFill>
                <a:srgbClr val="FFFFFF"/>
              </a:solidFill>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4"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 name="Title 1">
            <a:extLst>
              <a:ext uri="{FF2B5EF4-FFF2-40B4-BE49-F238E27FC236}">
                <a16:creationId xmlns:a16="http://schemas.microsoft.com/office/drawing/2014/main" id="{D4811A61-F7FB-4B19-9ED1-E0E2554A5BE8}"/>
              </a:ext>
            </a:extLst>
          </p:cNvPr>
          <p:cNvSpPr txBox="1">
            <a:spLocks/>
          </p:cNvSpPr>
          <p:nvPr/>
        </p:nvSpPr>
        <p:spPr>
          <a:xfrm>
            <a:off x="1047280" y="759805"/>
            <a:ext cx="1030652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FFFFFF"/>
                </a:solidFill>
                <a:latin typeface="+mj-lt"/>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334814" y="2494450"/>
            <a:ext cx="4143635" cy="3603745"/>
          </a:xfrm>
          <a:prstGeom prst="rect">
            <a:avLst/>
          </a:prstGeom>
        </p:spPr>
        <p:txBody>
          <a:bodyPr vert="horz" lIns="91440" tIns="45720" rIns="91440" bIns="45720" rtlCol="0">
            <a:normAutofit/>
          </a:bodyPr>
          <a:lstStyle/>
          <a:p>
            <a:pPr>
              <a:spcBef>
                <a:spcPts val="1400"/>
              </a:spcBef>
            </a:pPr>
            <a:r>
              <a:rPr lang="en-US" sz="2400" dirty="0"/>
              <a:t>The bar chart highlights the relationship between Class and Orbit.</a:t>
            </a:r>
          </a:p>
          <a:p>
            <a:pPr>
              <a:spcBef>
                <a:spcPts val="1400"/>
              </a:spcBef>
            </a:pPr>
            <a:endParaRPr lang="en-US" sz="2400" dirty="0"/>
          </a:p>
          <a:p>
            <a:pPr>
              <a:spcBef>
                <a:spcPts val="1400"/>
              </a:spcBef>
            </a:pPr>
            <a:r>
              <a:rPr lang="en-US" sz="2400" dirty="0"/>
              <a:t>Rocket launched in ES-L1, GEO, HEO and SSO orbit demonstrate the highest success rate.</a:t>
            </a:r>
          </a:p>
        </p:txBody>
      </p:sp>
      <p:pic>
        <p:nvPicPr>
          <p:cNvPr id="6" name="Picture 5">
            <a:extLst>
              <a:ext uri="{FF2B5EF4-FFF2-40B4-BE49-F238E27FC236}">
                <a16:creationId xmlns:a16="http://schemas.microsoft.com/office/drawing/2014/main" id="{2E31C60F-7A08-4048-B1B2-C0E2352D075E}"/>
              </a:ext>
            </a:extLst>
          </p:cNvPr>
          <p:cNvPicPr>
            <a:picLocks noChangeAspect="1"/>
          </p:cNvPicPr>
          <p:nvPr/>
        </p:nvPicPr>
        <p:blipFill>
          <a:blip r:embed="rId2"/>
          <a:stretch>
            <a:fillRect/>
          </a:stretch>
        </p:blipFill>
        <p:spPr>
          <a:xfrm>
            <a:off x="5478449" y="2385452"/>
            <a:ext cx="6303841" cy="4207346"/>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707624" y="6382512"/>
            <a:ext cx="685800" cy="320040"/>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20</a:t>
            </a:fld>
            <a:endParaRPr lang="en-US" sz="10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4"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 name="Title 1">
            <a:extLst>
              <a:ext uri="{FF2B5EF4-FFF2-40B4-BE49-F238E27FC236}">
                <a16:creationId xmlns:a16="http://schemas.microsoft.com/office/drawing/2014/main" id="{021C109C-C017-4D19-928F-AED25AC30125}"/>
              </a:ext>
            </a:extLst>
          </p:cNvPr>
          <p:cNvSpPr txBox="1">
            <a:spLocks/>
          </p:cNvSpPr>
          <p:nvPr/>
        </p:nvSpPr>
        <p:spPr>
          <a:xfrm>
            <a:off x="1047280" y="759805"/>
            <a:ext cx="1030652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Flight Number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222645" y="2494450"/>
            <a:ext cx="4255804" cy="3563159"/>
          </a:xfrm>
          <a:prstGeom prst="rect">
            <a:avLst/>
          </a:prstGeom>
        </p:spPr>
        <p:txBody>
          <a:bodyPr vert="horz" lIns="91440" tIns="45720" rIns="91440" bIns="45720" rtlCol="0">
            <a:normAutofit/>
          </a:bodyPr>
          <a:lstStyle/>
          <a:p>
            <a:pPr>
              <a:spcBef>
                <a:spcPts val="1400"/>
              </a:spcBef>
            </a:pPr>
            <a:r>
              <a:rPr lang="en-US" sz="2400" dirty="0"/>
              <a:t>The frequency of flights is correlated with launch success. As volumes of flight increases so does the likelihood of successful launches.</a:t>
            </a:r>
          </a:p>
          <a:p>
            <a:pPr>
              <a:spcBef>
                <a:spcPts val="1400"/>
              </a:spcBef>
            </a:pPr>
            <a:r>
              <a:rPr lang="en-US" sz="2400" dirty="0"/>
              <a:t>There appears to be no relationship between GTO orbit and flight number.</a:t>
            </a:r>
          </a:p>
          <a:p>
            <a:pPr>
              <a:spcBef>
                <a:spcPts val="1400"/>
              </a:spcBef>
            </a:pPr>
            <a:endParaRPr lang="en-US" sz="2400" dirty="0"/>
          </a:p>
        </p:txBody>
      </p:sp>
      <p:pic>
        <p:nvPicPr>
          <p:cNvPr id="6" name="Picture 5">
            <a:extLst>
              <a:ext uri="{FF2B5EF4-FFF2-40B4-BE49-F238E27FC236}">
                <a16:creationId xmlns:a16="http://schemas.microsoft.com/office/drawing/2014/main" id="{DC04083F-8598-4271-AE6A-776C1B773C86}"/>
              </a:ext>
            </a:extLst>
          </p:cNvPr>
          <p:cNvPicPr>
            <a:picLocks noChangeAspect="1"/>
          </p:cNvPicPr>
          <p:nvPr/>
        </p:nvPicPr>
        <p:blipFill>
          <a:blip r:embed="rId2"/>
          <a:stretch>
            <a:fillRect/>
          </a:stretch>
        </p:blipFill>
        <p:spPr>
          <a:xfrm>
            <a:off x="5360275" y="2673260"/>
            <a:ext cx="6547945" cy="3694013"/>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707624" y="6382512"/>
            <a:ext cx="685800" cy="320040"/>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21</a:t>
            </a:fld>
            <a:endParaRPr lang="en-US" sz="1000">
              <a:solidFill>
                <a:schemeClr val="tx1">
                  <a:tint val="75000"/>
                </a:schemeClr>
              </a:solidFill>
              <a:latin typeface="+mn-lt"/>
            </a:endParaRPr>
          </a:p>
        </p:txBody>
      </p:sp>
      <p:cxnSp>
        <p:nvCxnSpPr>
          <p:cNvPr id="8" name="Straight Arrow Connector 7">
            <a:extLst>
              <a:ext uri="{FF2B5EF4-FFF2-40B4-BE49-F238E27FC236}">
                <a16:creationId xmlns:a16="http://schemas.microsoft.com/office/drawing/2014/main" id="{807C50CE-85DE-45F3-84A4-DD16E3F4FF40}"/>
              </a:ext>
            </a:extLst>
          </p:cNvPr>
          <p:cNvCxnSpPr>
            <a:cxnSpLocks/>
          </p:cNvCxnSpPr>
          <p:nvPr/>
        </p:nvCxnSpPr>
        <p:spPr>
          <a:xfrm>
            <a:off x="6098892" y="3025223"/>
            <a:ext cx="1907488" cy="9082"/>
          </a:xfrm>
          <a:prstGeom prst="straightConnector1">
            <a:avLst/>
          </a:prstGeom>
          <a:ln>
            <a:prstDash val="solid"/>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5D3CDD5F-0534-4C2C-95EB-3243D5317159}"/>
              </a:ext>
            </a:extLst>
          </p:cNvPr>
          <p:cNvCxnSpPr>
            <a:cxnSpLocks/>
          </p:cNvCxnSpPr>
          <p:nvPr/>
        </p:nvCxnSpPr>
        <p:spPr>
          <a:xfrm flipV="1">
            <a:off x="6093109" y="3289872"/>
            <a:ext cx="3233054" cy="27201"/>
          </a:xfrm>
          <a:prstGeom prst="straightConnector1">
            <a:avLst/>
          </a:prstGeom>
          <a:ln>
            <a:prstDash val="solid"/>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FD636580-1744-4205-A632-C2CAB8469338}"/>
              </a:ext>
            </a:extLst>
          </p:cNvPr>
          <p:cNvCxnSpPr>
            <a:cxnSpLocks/>
          </p:cNvCxnSpPr>
          <p:nvPr/>
        </p:nvCxnSpPr>
        <p:spPr>
          <a:xfrm flipV="1">
            <a:off x="6093109" y="4117464"/>
            <a:ext cx="3233054" cy="2948"/>
          </a:xfrm>
          <a:prstGeom prst="straightConnector1">
            <a:avLst/>
          </a:prstGeom>
          <a:ln>
            <a:prstDash val="solid"/>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B78128BF-9D3B-4DEB-A933-54BCEF922543}"/>
              </a:ext>
            </a:extLst>
          </p:cNvPr>
          <p:cNvCxnSpPr>
            <a:cxnSpLocks/>
          </p:cNvCxnSpPr>
          <p:nvPr/>
        </p:nvCxnSpPr>
        <p:spPr>
          <a:xfrm>
            <a:off x="8839200" y="4779674"/>
            <a:ext cx="1077171" cy="1"/>
          </a:xfrm>
          <a:prstGeom prst="straightConnector1">
            <a:avLst/>
          </a:prstGeom>
          <a:ln cmpd="sng">
            <a:prstDash val="solid"/>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4"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 name="Title 1">
            <a:extLst>
              <a:ext uri="{FF2B5EF4-FFF2-40B4-BE49-F238E27FC236}">
                <a16:creationId xmlns:a16="http://schemas.microsoft.com/office/drawing/2014/main" id="{AFE7D9E4-306D-49E3-9AC4-15D566FC72AD}"/>
              </a:ext>
            </a:extLst>
          </p:cNvPr>
          <p:cNvSpPr txBox="1">
            <a:spLocks/>
          </p:cNvSpPr>
          <p:nvPr/>
        </p:nvSpPr>
        <p:spPr>
          <a:xfrm>
            <a:off x="1047280" y="759805"/>
            <a:ext cx="1030652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Payload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222646" y="2494450"/>
            <a:ext cx="4255804" cy="4100505"/>
          </a:xfrm>
          <a:prstGeom prst="rect">
            <a:avLst/>
          </a:prstGeom>
        </p:spPr>
        <p:txBody>
          <a:bodyPr vert="horz" lIns="91440" tIns="45720" rIns="91440" bIns="45720" rtlCol="0">
            <a:noAutofit/>
          </a:bodyPr>
          <a:lstStyle/>
          <a:p>
            <a:pPr>
              <a:spcBef>
                <a:spcPts val="1400"/>
              </a:spcBef>
            </a:pPr>
            <a:r>
              <a:rPr lang="en-US" sz="2400" dirty="0"/>
              <a:t>ISS orbit demonstrates most successful rocket launches with heavy payloads, over 8000 kg.</a:t>
            </a:r>
          </a:p>
          <a:p>
            <a:pPr>
              <a:spcBef>
                <a:spcPts val="1400"/>
              </a:spcBef>
            </a:pPr>
            <a:r>
              <a:rPr lang="en-US" sz="2400" dirty="0"/>
              <a:t>Heavy payloads have a negative influence on GTO orbits.</a:t>
            </a:r>
          </a:p>
          <a:p>
            <a:pPr>
              <a:spcBef>
                <a:spcPts val="1400"/>
              </a:spcBef>
            </a:pPr>
            <a:r>
              <a:rPr lang="en-US" sz="2400" dirty="0"/>
              <a:t>SSO/LEO show multiple successful launches with lighter payloads; under 6000kg payload mass.</a:t>
            </a:r>
          </a:p>
          <a:p>
            <a:pPr>
              <a:spcBef>
                <a:spcPts val="1400"/>
              </a:spcBef>
            </a:pPr>
            <a:endParaRPr lang="en-US" sz="2400" dirty="0"/>
          </a:p>
          <a:p>
            <a:pPr marL="0" indent="0">
              <a:buNone/>
            </a:pPr>
            <a:br>
              <a:rPr lang="en-US" sz="2400" b="0" i="0" dirty="0">
                <a:effectLst/>
              </a:rPr>
            </a:br>
            <a:endParaRPr lang="en-US" sz="2400" dirty="0"/>
          </a:p>
        </p:txBody>
      </p:sp>
      <p:pic>
        <p:nvPicPr>
          <p:cNvPr id="6" name="Picture 5">
            <a:extLst>
              <a:ext uri="{FF2B5EF4-FFF2-40B4-BE49-F238E27FC236}">
                <a16:creationId xmlns:a16="http://schemas.microsoft.com/office/drawing/2014/main" id="{C97B4631-8675-4AE1-9D50-17882B6AE264}"/>
              </a:ext>
            </a:extLst>
          </p:cNvPr>
          <p:cNvPicPr>
            <a:picLocks noChangeAspect="1"/>
          </p:cNvPicPr>
          <p:nvPr/>
        </p:nvPicPr>
        <p:blipFill>
          <a:blip r:embed="rId2"/>
          <a:stretch>
            <a:fillRect/>
          </a:stretch>
        </p:blipFill>
        <p:spPr>
          <a:xfrm>
            <a:off x="5491763" y="2378076"/>
            <a:ext cx="6290527" cy="4216879"/>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707624" y="6382512"/>
            <a:ext cx="685800" cy="320040"/>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22</a:t>
            </a:fld>
            <a:endParaRPr lang="en-US" sz="1000">
              <a:solidFill>
                <a:schemeClr val="tx1">
                  <a:tint val="75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2">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14">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24"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19">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 name="Title 1">
            <a:extLst>
              <a:ext uri="{FF2B5EF4-FFF2-40B4-BE49-F238E27FC236}">
                <a16:creationId xmlns:a16="http://schemas.microsoft.com/office/drawing/2014/main" id="{6D35FD2D-1BD2-45D7-B015-1A96C241520B}"/>
              </a:ext>
            </a:extLst>
          </p:cNvPr>
          <p:cNvSpPr txBox="1">
            <a:spLocks/>
          </p:cNvSpPr>
          <p:nvPr/>
        </p:nvSpPr>
        <p:spPr>
          <a:xfrm>
            <a:off x="1047280" y="759805"/>
            <a:ext cx="1030652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rgbClr val="FFFFFF"/>
                </a:solidFill>
                <a:latin typeface="+mj-lt"/>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324177" y="2820777"/>
            <a:ext cx="4569860" cy="3563159"/>
          </a:xfrm>
          <a:prstGeom prst="rect">
            <a:avLst/>
          </a:prstGeom>
        </p:spPr>
        <p:txBody>
          <a:bodyPr vert="horz" lIns="91440" tIns="45720" rIns="91440" bIns="45720" rtlCol="0">
            <a:normAutofit/>
          </a:bodyPr>
          <a:lstStyle/>
          <a:p>
            <a:pPr marL="0" indent="0">
              <a:spcBef>
                <a:spcPts val="1400"/>
              </a:spcBef>
              <a:buNone/>
            </a:pPr>
            <a:r>
              <a:rPr lang="en-US" dirty="0"/>
              <a:t>The line chart demonstrates the increase in successful launches since 2013, which peaked in 2019. The drop in 2020 could be the effects of shut down of operations due to Covid. </a:t>
            </a:r>
          </a:p>
        </p:txBody>
      </p:sp>
      <p:pic>
        <p:nvPicPr>
          <p:cNvPr id="8" name="Picture 7">
            <a:extLst>
              <a:ext uri="{FF2B5EF4-FFF2-40B4-BE49-F238E27FC236}">
                <a16:creationId xmlns:a16="http://schemas.microsoft.com/office/drawing/2014/main" id="{51CD7DD4-7170-4873-9700-2630BD1BEEFC}"/>
              </a:ext>
            </a:extLst>
          </p:cNvPr>
          <p:cNvPicPr>
            <a:picLocks noChangeAspect="1"/>
          </p:cNvPicPr>
          <p:nvPr/>
        </p:nvPicPr>
        <p:blipFill rotWithShape="1">
          <a:blip r:embed="rId2"/>
          <a:srcRect l="7135" r="2369" b="-3"/>
          <a:stretch/>
        </p:blipFill>
        <p:spPr>
          <a:xfrm>
            <a:off x="6098892" y="2492376"/>
            <a:ext cx="5294532" cy="4091040"/>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707624" y="6382512"/>
            <a:ext cx="685800" cy="320040"/>
          </a:xfrm>
        </p:spPr>
        <p:txBody>
          <a:bodyPr vert="horz" lIns="91440" tIns="45720" rIns="91440" bIns="45720" rtlCol="0" anchor="ctr">
            <a:normAutofit/>
          </a:bodyPr>
          <a:lstStyle/>
          <a:p>
            <a:pPr>
              <a:spcAft>
                <a:spcPts val="600"/>
              </a:spcAft>
              <a:defRPr/>
            </a:pPr>
            <a:fld id="{5075537C-CA84-1446-933C-8E9D027F9201}" type="slidenum">
              <a:rPr lang="en-US" sz="1000">
                <a:solidFill>
                  <a:prstClr val="black">
                    <a:tint val="75000"/>
                  </a:prstClr>
                </a:solidFill>
                <a:latin typeface="Calibri" panose="020F0502020204030204"/>
              </a:rPr>
              <a:pPr>
                <a:spcAft>
                  <a:spcPts val="600"/>
                </a:spcAft>
                <a:defRPr/>
              </a:pPr>
              <a:t>23</a:t>
            </a:fld>
            <a:endParaRPr lang="en-US" sz="1000">
              <a:solidFill>
                <a:prstClr val="black">
                  <a:tint val="75000"/>
                </a:prstClr>
              </a:solidFill>
              <a:latin typeface="Calibri" panose="020F0502020204030204"/>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BGRectangle">
            <a:extLst>
              <a:ext uri="{FF2B5EF4-FFF2-40B4-BE49-F238E27FC236}">
                <a16:creationId xmlns:a16="http://schemas.microsoft.com/office/drawing/2014/main" id="{F1611BA9-268A-49A6-84F8-FC9153668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Computer script on a screen">
            <a:extLst>
              <a:ext uri="{FF2B5EF4-FFF2-40B4-BE49-F238E27FC236}">
                <a16:creationId xmlns:a16="http://schemas.microsoft.com/office/drawing/2014/main" id="{3F766911-0A30-4DCE-BFCB-DFE47B7CFA68}"/>
              </a:ext>
            </a:extLst>
          </p:cNvPr>
          <p:cNvPicPr>
            <a:picLocks noChangeAspect="1"/>
          </p:cNvPicPr>
          <p:nvPr/>
        </p:nvPicPr>
        <p:blipFill rotWithShape="1">
          <a:blip r:embed="rId2">
            <a:alphaModFix amt="50000"/>
          </a:blip>
          <a:srcRect t="5981" b="9750"/>
          <a:stretch/>
        </p:blipFill>
        <p:spPr>
          <a:xfrm>
            <a:off x="20" y="1"/>
            <a:ext cx="12191980" cy="6857999"/>
          </a:xfrm>
          <a:prstGeom prst="rect">
            <a:avLst/>
          </a:prstGeom>
        </p:spPr>
      </p:pic>
      <p:sp>
        <p:nvSpPr>
          <p:cNvPr id="2" name="Title 1">
            <a:extLst>
              <a:ext uri="{FF2B5EF4-FFF2-40B4-BE49-F238E27FC236}">
                <a16:creationId xmlns:a16="http://schemas.microsoft.com/office/drawing/2014/main" id="{577D8D27-2300-4DA5-8585-C022DE7F92D4}"/>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8000">
                <a:solidFill>
                  <a:srgbClr val="FFFFFF"/>
                </a:solidFill>
              </a:rPr>
              <a:t>EDA WITH SQL</a:t>
            </a:r>
          </a:p>
        </p:txBody>
      </p:sp>
      <p:sp>
        <p:nvSpPr>
          <p:cNvPr id="38" name="!!Line">
            <a:extLst>
              <a:ext uri="{FF2B5EF4-FFF2-40B4-BE49-F238E27FC236}">
                <a16:creationId xmlns:a16="http://schemas.microsoft.com/office/drawing/2014/main" id="{1825D5AF-D278-4D9A-A4F5-A1A1D3507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6" y="2286000"/>
            <a:ext cx="27432"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7429491"/>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2402383"/>
            <a:ext cx="5830485" cy="792692"/>
          </a:xfrm>
          <a:prstGeom prst="rect">
            <a:avLst/>
          </a:prstGeom>
          <a:ln>
            <a:solidFill>
              <a:schemeClr val="dk1"/>
            </a:solidFill>
          </a:ln>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DISTINCT (LAUNCH SITE) FROM SPACEDATASET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a:extLst>
              <a:ext uri="{FF2B5EF4-FFF2-40B4-BE49-F238E27FC236}">
                <a16:creationId xmlns:a16="http://schemas.microsoft.com/office/drawing/2014/main" id="{99E073C9-0944-4388-B9D9-830139848236}"/>
              </a:ext>
            </a:extLst>
          </p:cNvPr>
          <p:cNvPicPr>
            <a:picLocks noChangeAspect="1"/>
          </p:cNvPicPr>
          <p:nvPr/>
        </p:nvPicPr>
        <p:blipFill>
          <a:blip r:embed="rId3"/>
          <a:stretch>
            <a:fillRect/>
          </a:stretch>
        </p:blipFill>
        <p:spPr>
          <a:xfrm>
            <a:off x="8456514" y="2330169"/>
            <a:ext cx="2011790" cy="2228748"/>
          </a:xfrm>
          <a:prstGeom prst="rect">
            <a:avLst/>
          </a:prstGeom>
          <a:solidFill>
            <a:schemeClr val="bg1"/>
          </a:solidFill>
          <a:ln>
            <a:solidFill>
              <a:schemeClr val="dk1"/>
            </a:solidFill>
          </a:ln>
        </p:spPr>
      </p:pic>
      <p:sp>
        <p:nvSpPr>
          <p:cNvPr id="9" name="Content Placeholder 4">
            <a:extLst>
              <a:ext uri="{FF2B5EF4-FFF2-40B4-BE49-F238E27FC236}">
                <a16:creationId xmlns:a16="http://schemas.microsoft.com/office/drawing/2014/main" id="{22DD1F7D-514F-463F-82CC-EFA31BE7A2E9}"/>
              </a:ext>
            </a:extLst>
          </p:cNvPr>
          <p:cNvSpPr txBox="1">
            <a:spLocks/>
          </p:cNvSpPr>
          <p:nvPr/>
        </p:nvSpPr>
        <p:spPr>
          <a:xfrm>
            <a:off x="622867" y="5408115"/>
            <a:ext cx="9745589" cy="77072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query returns only unique (‘distinct’) values from the column ‘Launch site’.</a:t>
            </a:r>
          </a:p>
        </p:txBody>
      </p:sp>
      <p:sp>
        <p:nvSpPr>
          <p:cNvPr id="13" name="TextBox 12">
            <a:extLst>
              <a:ext uri="{FF2B5EF4-FFF2-40B4-BE49-F238E27FC236}">
                <a16:creationId xmlns:a16="http://schemas.microsoft.com/office/drawing/2014/main" id="{784776B6-40E8-495B-B0B1-3F868EAD6E42}"/>
              </a:ext>
            </a:extLst>
          </p:cNvPr>
          <p:cNvSpPr txBox="1"/>
          <p:nvPr/>
        </p:nvSpPr>
        <p:spPr>
          <a:xfrm>
            <a:off x="8159126" y="1960837"/>
            <a:ext cx="2606566" cy="369332"/>
          </a:xfrm>
          <a:prstGeom prst="rect">
            <a:avLst/>
          </a:prstGeom>
          <a:noFill/>
          <a:ln>
            <a:solidFill>
              <a:schemeClr val="dk1"/>
            </a:solidFill>
          </a:ln>
        </p:spPr>
        <p:txBody>
          <a:bodyPr wrap="square" rtlCol="0">
            <a:spAutoFit/>
          </a:bodyPr>
          <a:lstStyle/>
          <a:p>
            <a:r>
              <a:rPr lang="en-GB" dirty="0"/>
              <a:t>UNIQUE LAUNCH SITES</a:t>
            </a:r>
          </a:p>
        </p:txBody>
      </p:sp>
      <p:pic>
        <p:nvPicPr>
          <p:cNvPr id="15" name="Picture 14">
            <a:extLst>
              <a:ext uri="{FF2B5EF4-FFF2-40B4-BE49-F238E27FC236}">
                <a16:creationId xmlns:a16="http://schemas.microsoft.com/office/drawing/2014/main" id="{5E05A6FA-98E2-41B1-B216-BE34D228D47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70010" y="1455552"/>
            <a:ext cx="2713438" cy="98706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Launch Site Names Begin with 'CCA'</a:t>
            </a:r>
          </a:p>
        </p:txBody>
      </p:sp>
      <p:pic>
        <p:nvPicPr>
          <p:cNvPr id="8" name="Picture 7">
            <a:extLst>
              <a:ext uri="{FF2B5EF4-FFF2-40B4-BE49-F238E27FC236}">
                <a16:creationId xmlns:a16="http://schemas.microsoft.com/office/drawing/2014/main" id="{833BC1FC-3CE0-47D3-96FF-2945B1F788C9}"/>
              </a:ext>
            </a:extLst>
          </p:cNvPr>
          <p:cNvPicPr>
            <a:picLocks noChangeAspect="1"/>
          </p:cNvPicPr>
          <p:nvPr/>
        </p:nvPicPr>
        <p:blipFill>
          <a:blip r:embed="rId3"/>
          <a:stretch>
            <a:fillRect/>
          </a:stretch>
        </p:blipFill>
        <p:spPr>
          <a:xfrm>
            <a:off x="604837" y="4202658"/>
            <a:ext cx="10982325" cy="2038350"/>
          </a:xfrm>
          <a:prstGeom prst="rect">
            <a:avLst/>
          </a:prstGeom>
          <a:ln>
            <a:solidFill>
              <a:schemeClr val="dk1"/>
            </a:solidFill>
          </a:ln>
        </p:spPr>
      </p:pic>
      <p:sp>
        <p:nvSpPr>
          <p:cNvPr id="10" name="Content Placeholder 4">
            <a:extLst>
              <a:ext uri="{FF2B5EF4-FFF2-40B4-BE49-F238E27FC236}">
                <a16:creationId xmlns:a16="http://schemas.microsoft.com/office/drawing/2014/main" id="{81E406FA-E76F-4805-B197-83662FD5A494}"/>
              </a:ext>
            </a:extLst>
          </p:cNvPr>
          <p:cNvSpPr txBox="1">
            <a:spLocks/>
          </p:cNvSpPr>
          <p:nvPr/>
        </p:nvSpPr>
        <p:spPr>
          <a:xfrm>
            <a:off x="770012" y="2442618"/>
            <a:ext cx="4874044" cy="1319216"/>
          </a:xfrm>
          <a:prstGeom prst="rect">
            <a:avLst/>
          </a:prstGeom>
          <a:ln>
            <a:solidFill>
              <a:schemeClr val="dk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rPr>
              <a:t>%</a:t>
            </a:r>
            <a:r>
              <a:rPr lang="en-US" sz="2200" dirty="0" err="1">
                <a:solidFill>
                  <a:schemeClr val="accent3">
                    <a:lumMod val="25000"/>
                  </a:schemeClr>
                </a:solidFill>
              </a:rPr>
              <a:t>sql</a:t>
            </a:r>
            <a:r>
              <a:rPr lang="en-US" sz="2200" dirty="0">
                <a:solidFill>
                  <a:schemeClr val="accent3">
                    <a:lumMod val="25000"/>
                  </a:schemeClr>
                </a:solidFill>
              </a:rPr>
              <a:t> SELECT * FROM SPACEDATASET WHERE LAUNCH_SITE LIKE ‘CCA%’ LIMIT 5</a:t>
            </a:r>
          </a:p>
        </p:txBody>
      </p:sp>
      <p:pic>
        <p:nvPicPr>
          <p:cNvPr id="11" name="Picture 10">
            <a:extLst>
              <a:ext uri="{FF2B5EF4-FFF2-40B4-BE49-F238E27FC236}">
                <a16:creationId xmlns:a16="http://schemas.microsoft.com/office/drawing/2014/main" id="{B64D8CC6-58D7-42C9-9AC4-3DE5C45AC4AE}"/>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70010" y="1455552"/>
            <a:ext cx="2713438" cy="987066"/>
          </a:xfrm>
          <a:prstGeom prst="rect">
            <a:avLst/>
          </a:prstGeom>
        </p:spPr>
      </p:pic>
      <p:sp>
        <p:nvSpPr>
          <p:cNvPr id="12" name="TextBox 11">
            <a:extLst>
              <a:ext uri="{FF2B5EF4-FFF2-40B4-BE49-F238E27FC236}">
                <a16:creationId xmlns:a16="http://schemas.microsoft.com/office/drawing/2014/main" id="{68BDEA2F-2544-41F5-A292-B53BD32FD20B}"/>
              </a:ext>
            </a:extLst>
          </p:cNvPr>
          <p:cNvSpPr txBox="1"/>
          <p:nvPr/>
        </p:nvSpPr>
        <p:spPr>
          <a:xfrm>
            <a:off x="6096000" y="2077463"/>
            <a:ext cx="5491162" cy="1938992"/>
          </a:xfrm>
          <a:prstGeom prst="rect">
            <a:avLst/>
          </a:prstGeom>
          <a:noFill/>
        </p:spPr>
        <p:txBody>
          <a:bodyPr wrap="square" rtlCol="0">
            <a:spAutoFit/>
          </a:bodyPr>
          <a:lstStyle/>
          <a:p>
            <a:r>
              <a:rPr lang="en-GB" sz="2400" dirty="0" err="1"/>
              <a:t>Asterics</a:t>
            </a:r>
            <a:r>
              <a:rPr lang="en-GB" sz="2400" dirty="0"/>
              <a:t> (*) returns all values from the table and ‘Like’ is an SQL operator that looks for specified pattern in a column. ‘Limit 5’ retrieves the top 5 rows of the table.</a:t>
            </a:r>
          </a:p>
        </p:txBody>
      </p:sp>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4691090"/>
            <a:ext cx="9745589" cy="894241"/>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rPr>
              <a:t>The ‘sum’ function returns the ‘sum’ of all payload mass kg that falls under customer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Total Payload Mass</a:t>
            </a:r>
          </a:p>
        </p:txBody>
      </p:sp>
      <p:pic>
        <p:nvPicPr>
          <p:cNvPr id="8" name="Picture 7">
            <a:extLst>
              <a:ext uri="{FF2B5EF4-FFF2-40B4-BE49-F238E27FC236}">
                <a16:creationId xmlns:a16="http://schemas.microsoft.com/office/drawing/2014/main" id="{24566909-385B-49E2-A455-593A1924ACB4}"/>
              </a:ext>
            </a:extLst>
          </p:cNvPr>
          <p:cNvPicPr>
            <a:picLocks noChangeAspect="1"/>
          </p:cNvPicPr>
          <p:nvPr/>
        </p:nvPicPr>
        <p:blipFill>
          <a:blip r:embed="rId3"/>
          <a:stretch>
            <a:fillRect/>
          </a:stretch>
        </p:blipFill>
        <p:spPr>
          <a:xfrm>
            <a:off x="7819561" y="2551588"/>
            <a:ext cx="2958942" cy="1192433"/>
          </a:xfrm>
          <a:prstGeom prst="rect">
            <a:avLst/>
          </a:prstGeom>
          <a:solidFill>
            <a:schemeClr val="bg1"/>
          </a:solidFill>
          <a:ln>
            <a:solidFill>
              <a:schemeClr val="dk1"/>
            </a:solidFill>
          </a:ln>
        </p:spPr>
      </p:pic>
      <p:sp>
        <p:nvSpPr>
          <p:cNvPr id="9" name="Content Placeholder 4">
            <a:extLst>
              <a:ext uri="{FF2B5EF4-FFF2-40B4-BE49-F238E27FC236}">
                <a16:creationId xmlns:a16="http://schemas.microsoft.com/office/drawing/2014/main" id="{A87BC954-F33F-43BB-9AE1-717DE1AEE8A3}"/>
              </a:ext>
            </a:extLst>
          </p:cNvPr>
          <p:cNvSpPr txBox="1">
            <a:spLocks/>
          </p:cNvSpPr>
          <p:nvPr/>
        </p:nvSpPr>
        <p:spPr>
          <a:xfrm>
            <a:off x="770011" y="2442618"/>
            <a:ext cx="5956610" cy="1301404"/>
          </a:xfrm>
          <a:prstGeom prst="rect">
            <a:avLst/>
          </a:prstGeom>
          <a:ln>
            <a:solidFill>
              <a:schemeClr val="dk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rPr>
              <a:t>%</a:t>
            </a:r>
            <a:r>
              <a:rPr lang="en-US" sz="2200" dirty="0" err="1">
                <a:solidFill>
                  <a:schemeClr val="accent3">
                    <a:lumMod val="25000"/>
                  </a:schemeClr>
                </a:solidFill>
              </a:rPr>
              <a:t>sql</a:t>
            </a:r>
            <a:r>
              <a:rPr lang="en-US" sz="2200" dirty="0">
                <a:solidFill>
                  <a:schemeClr val="accent3">
                    <a:lumMod val="25000"/>
                  </a:schemeClr>
                </a:solidFill>
              </a:rPr>
              <a:t> SELECT SUM(PAYLOAD_MASS_KG_)AS TOT_PAYLOAD_MASS FROM SPACEDATASET WHERE CUSTOMER=‘NASA (CRS)’</a:t>
            </a:r>
          </a:p>
        </p:txBody>
      </p:sp>
      <p:pic>
        <p:nvPicPr>
          <p:cNvPr id="10" name="Picture 9">
            <a:extLst>
              <a:ext uri="{FF2B5EF4-FFF2-40B4-BE49-F238E27FC236}">
                <a16:creationId xmlns:a16="http://schemas.microsoft.com/office/drawing/2014/main" id="{05B38833-BB38-42BF-AE0D-04AD037F8E6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70010" y="1455552"/>
            <a:ext cx="2713438" cy="987066"/>
          </a:xfrm>
          <a:prstGeom prst="rect">
            <a:avLst/>
          </a:prstGeom>
        </p:spPr>
      </p:pic>
      <p:sp>
        <p:nvSpPr>
          <p:cNvPr id="11" name="TextBox 10">
            <a:extLst>
              <a:ext uri="{FF2B5EF4-FFF2-40B4-BE49-F238E27FC236}">
                <a16:creationId xmlns:a16="http://schemas.microsoft.com/office/drawing/2014/main" id="{1B8CD6D0-53A9-485B-BC9B-C3016F7204E9}"/>
              </a:ext>
            </a:extLst>
          </p:cNvPr>
          <p:cNvSpPr txBox="1"/>
          <p:nvPr/>
        </p:nvSpPr>
        <p:spPr>
          <a:xfrm>
            <a:off x="7819560" y="2442618"/>
            <a:ext cx="2958943" cy="646331"/>
          </a:xfrm>
          <a:prstGeom prst="rect">
            <a:avLst/>
          </a:prstGeom>
          <a:solidFill>
            <a:schemeClr val="bg1"/>
          </a:solidFill>
          <a:ln>
            <a:solidFill>
              <a:schemeClr val="dk1"/>
            </a:solidFill>
          </a:ln>
        </p:spPr>
        <p:txBody>
          <a:bodyPr wrap="square" rtlCol="0">
            <a:spAutoFit/>
          </a:bodyPr>
          <a:lstStyle/>
          <a:p>
            <a:pPr algn="ctr"/>
            <a:r>
              <a:rPr lang="en-GB" dirty="0"/>
              <a:t>TOT_PAYLOAD_MASS</a:t>
            </a:r>
          </a:p>
          <a:p>
            <a:endParaRPr lang="en-GB" dirty="0"/>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4819840"/>
            <a:ext cx="9745589" cy="1106219"/>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rPr>
              <a:t>‘AVG’ function returns the average of ‘payload mass kg’, the ‘where’ function returns an average when booster version is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Average Payload Mass by F9 v1.1</a:t>
            </a:r>
          </a:p>
        </p:txBody>
      </p:sp>
      <p:sp>
        <p:nvSpPr>
          <p:cNvPr id="9" name="Content Placeholder 4">
            <a:extLst>
              <a:ext uri="{FF2B5EF4-FFF2-40B4-BE49-F238E27FC236}">
                <a16:creationId xmlns:a16="http://schemas.microsoft.com/office/drawing/2014/main" id="{E1395DF7-4CB7-4F0C-91F8-F8DB295C3A6A}"/>
              </a:ext>
            </a:extLst>
          </p:cNvPr>
          <p:cNvSpPr txBox="1">
            <a:spLocks/>
          </p:cNvSpPr>
          <p:nvPr/>
        </p:nvSpPr>
        <p:spPr>
          <a:xfrm>
            <a:off x="770011" y="2442618"/>
            <a:ext cx="5956610" cy="1301404"/>
          </a:xfrm>
          <a:prstGeom prst="rect">
            <a:avLst/>
          </a:prstGeom>
          <a:ln>
            <a:solidFill>
              <a:schemeClr val="dk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rPr>
              <a:t>%</a:t>
            </a:r>
            <a:r>
              <a:rPr lang="en-US" sz="2200" dirty="0" err="1">
                <a:solidFill>
                  <a:schemeClr val="accent3">
                    <a:lumMod val="25000"/>
                  </a:schemeClr>
                </a:solidFill>
              </a:rPr>
              <a:t>sql</a:t>
            </a:r>
            <a:r>
              <a:rPr lang="en-US" sz="2200" dirty="0">
                <a:solidFill>
                  <a:schemeClr val="accent3">
                    <a:lumMod val="25000"/>
                  </a:schemeClr>
                </a:solidFill>
              </a:rPr>
              <a:t> SELECT AVG(PAYLOAD_MASS_KG_)AS AVG_PAYLOAD_MASS FROM SPACEDATASET WHERE BOOSTER_VERSION = ‘F9 V1.1’</a:t>
            </a:r>
          </a:p>
        </p:txBody>
      </p:sp>
      <p:pic>
        <p:nvPicPr>
          <p:cNvPr id="10" name="Picture 9">
            <a:extLst>
              <a:ext uri="{FF2B5EF4-FFF2-40B4-BE49-F238E27FC236}">
                <a16:creationId xmlns:a16="http://schemas.microsoft.com/office/drawing/2014/main" id="{2FA01132-4AFA-4104-A99F-B9AD63A6D7D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70010" y="1455552"/>
            <a:ext cx="2713438" cy="987066"/>
          </a:xfrm>
          <a:prstGeom prst="rect">
            <a:avLst/>
          </a:prstGeom>
        </p:spPr>
      </p:pic>
      <p:sp>
        <p:nvSpPr>
          <p:cNvPr id="14" name="TextBox 13">
            <a:extLst>
              <a:ext uri="{FF2B5EF4-FFF2-40B4-BE49-F238E27FC236}">
                <a16:creationId xmlns:a16="http://schemas.microsoft.com/office/drawing/2014/main" id="{A6D008CB-86FA-4F4B-90DA-65E78950F79A}"/>
              </a:ext>
            </a:extLst>
          </p:cNvPr>
          <p:cNvSpPr txBox="1"/>
          <p:nvPr/>
        </p:nvSpPr>
        <p:spPr>
          <a:xfrm>
            <a:off x="7616441" y="2619645"/>
            <a:ext cx="2469931" cy="369332"/>
          </a:xfrm>
          <a:prstGeom prst="rect">
            <a:avLst/>
          </a:prstGeom>
          <a:solidFill>
            <a:schemeClr val="bg1"/>
          </a:solidFill>
          <a:ln>
            <a:solidFill>
              <a:schemeClr val="dk1"/>
            </a:solidFill>
          </a:ln>
        </p:spPr>
        <p:txBody>
          <a:bodyPr wrap="square" rtlCol="0">
            <a:spAutoFit/>
          </a:bodyPr>
          <a:lstStyle/>
          <a:p>
            <a:r>
              <a:rPr lang="en-US" sz="1800" dirty="0">
                <a:solidFill>
                  <a:schemeClr val="accent3">
                    <a:lumMod val="25000"/>
                  </a:schemeClr>
                </a:solidFill>
                <a:latin typeface="Abadi" panose="020B0604020104020204" pitchFamily="34" charset="0"/>
              </a:rPr>
              <a:t>AVG_PAYLOAD_MASS </a:t>
            </a:r>
          </a:p>
        </p:txBody>
      </p:sp>
      <p:sp>
        <p:nvSpPr>
          <p:cNvPr id="15" name="TextBox 14">
            <a:extLst>
              <a:ext uri="{FF2B5EF4-FFF2-40B4-BE49-F238E27FC236}">
                <a16:creationId xmlns:a16="http://schemas.microsoft.com/office/drawing/2014/main" id="{615C54B6-EB26-4112-918C-7A43D0CE4C90}"/>
              </a:ext>
            </a:extLst>
          </p:cNvPr>
          <p:cNvSpPr txBox="1"/>
          <p:nvPr/>
        </p:nvSpPr>
        <p:spPr>
          <a:xfrm>
            <a:off x="7616441" y="2995269"/>
            <a:ext cx="2469931" cy="646331"/>
          </a:xfrm>
          <a:prstGeom prst="rect">
            <a:avLst/>
          </a:prstGeom>
          <a:solidFill>
            <a:schemeClr val="bg1"/>
          </a:solidFill>
          <a:ln>
            <a:solidFill>
              <a:schemeClr val="dk1"/>
            </a:solidFill>
          </a:ln>
        </p:spPr>
        <p:txBody>
          <a:bodyPr wrap="square" rtlCol="0">
            <a:spAutoFit/>
          </a:bodyPr>
          <a:lstStyle/>
          <a:p>
            <a:r>
              <a:rPr lang="en-GB" dirty="0"/>
              <a:t>2928</a:t>
            </a:r>
          </a:p>
          <a:p>
            <a:endParaRPr lang="en-GB" dirty="0"/>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794894"/>
            <a:ext cx="9745589" cy="119506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rPr>
              <a:t>‘Min’ function returns the earliest date of the successful ground pad launch. The ‘where’ selects the specified landing outcome and ‘Like’ operator matches the string and retrieves the value.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First Successful Ground Landing Date</a:t>
            </a:r>
          </a:p>
        </p:txBody>
      </p:sp>
      <p:pic>
        <p:nvPicPr>
          <p:cNvPr id="8" name="Picture 7">
            <a:extLst>
              <a:ext uri="{FF2B5EF4-FFF2-40B4-BE49-F238E27FC236}">
                <a16:creationId xmlns:a16="http://schemas.microsoft.com/office/drawing/2014/main" id="{73313382-1994-4DED-84E8-1D6AC47DF365}"/>
              </a:ext>
            </a:extLst>
          </p:cNvPr>
          <p:cNvPicPr>
            <a:picLocks noChangeAspect="1"/>
          </p:cNvPicPr>
          <p:nvPr/>
        </p:nvPicPr>
        <p:blipFill>
          <a:blip r:embed="rId3"/>
          <a:stretch>
            <a:fillRect/>
          </a:stretch>
        </p:blipFill>
        <p:spPr>
          <a:xfrm>
            <a:off x="7994332" y="2764089"/>
            <a:ext cx="2852345" cy="882869"/>
          </a:xfrm>
          <a:prstGeom prst="rect">
            <a:avLst/>
          </a:prstGeom>
          <a:solidFill>
            <a:schemeClr val="bg1"/>
          </a:solidFill>
          <a:ln>
            <a:solidFill>
              <a:schemeClr val="dk1"/>
            </a:solidFill>
          </a:ln>
        </p:spPr>
      </p:pic>
      <p:sp>
        <p:nvSpPr>
          <p:cNvPr id="9" name="Content Placeholder 4">
            <a:extLst>
              <a:ext uri="{FF2B5EF4-FFF2-40B4-BE49-F238E27FC236}">
                <a16:creationId xmlns:a16="http://schemas.microsoft.com/office/drawing/2014/main" id="{43BEE2E3-0B60-4AE8-A568-C316865F344C}"/>
              </a:ext>
            </a:extLst>
          </p:cNvPr>
          <p:cNvSpPr txBox="1">
            <a:spLocks/>
          </p:cNvSpPr>
          <p:nvPr/>
        </p:nvSpPr>
        <p:spPr>
          <a:xfrm>
            <a:off x="770011" y="2406598"/>
            <a:ext cx="6471617" cy="1356105"/>
          </a:xfrm>
          <a:prstGeom prst="rect">
            <a:avLst/>
          </a:prstGeom>
          <a:ln>
            <a:solidFill>
              <a:schemeClr val="dk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rPr>
              <a:t>%</a:t>
            </a:r>
            <a:r>
              <a:rPr lang="en-US" sz="2200" dirty="0" err="1">
                <a:solidFill>
                  <a:schemeClr val="accent3">
                    <a:lumMod val="25000"/>
                  </a:schemeClr>
                </a:solidFill>
              </a:rPr>
              <a:t>sql</a:t>
            </a:r>
            <a:r>
              <a:rPr lang="en-US" sz="2200" dirty="0">
                <a:solidFill>
                  <a:schemeClr val="accent3">
                    <a:lumMod val="25000"/>
                  </a:schemeClr>
                </a:solidFill>
              </a:rPr>
              <a:t> SELECT MIN(DATE) AS FIRST_DATE FROM SPACEDATASET WHERE LANDING_OUTCOME LIKE ‘SUCCESS (GROUND PAD)’</a:t>
            </a:r>
          </a:p>
        </p:txBody>
      </p:sp>
      <p:pic>
        <p:nvPicPr>
          <p:cNvPr id="10" name="Picture 9">
            <a:extLst>
              <a:ext uri="{FF2B5EF4-FFF2-40B4-BE49-F238E27FC236}">
                <a16:creationId xmlns:a16="http://schemas.microsoft.com/office/drawing/2014/main" id="{C741960F-70A1-438E-94DF-D99BC7A19A8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70010" y="1455552"/>
            <a:ext cx="2713438" cy="803014"/>
          </a:xfrm>
          <a:prstGeom prst="rect">
            <a:avLst/>
          </a:prstGeom>
        </p:spPr>
      </p:pic>
      <p:sp>
        <p:nvSpPr>
          <p:cNvPr id="11" name="TextBox 10">
            <a:extLst>
              <a:ext uri="{FF2B5EF4-FFF2-40B4-BE49-F238E27FC236}">
                <a16:creationId xmlns:a16="http://schemas.microsoft.com/office/drawing/2014/main" id="{105B8199-B4EB-436A-93B7-56701AA5EC50}"/>
              </a:ext>
            </a:extLst>
          </p:cNvPr>
          <p:cNvSpPr txBox="1"/>
          <p:nvPr/>
        </p:nvSpPr>
        <p:spPr>
          <a:xfrm>
            <a:off x="7994332" y="2406598"/>
            <a:ext cx="2852345" cy="369332"/>
          </a:xfrm>
          <a:prstGeom prst="rect">
            <a:avLst/>
          </a:prstGeom>
          <a:solidFill>
            <a:schemeClr val="bg1"/>
          </a:solidFill>
          <a:ln>
            <a:solidFill>
              <a:schemeClr val="dk1"/>
            </a:solidFill>
          </a:ln>
        </p:spPr>
        <p:txBody>
          <a:bodyPr wrap="square" rtlCol="0">
            <a:spAutoFit/>
          </a:bodyPr>
          <a:lstStyle/>
          <a:p>
            <a:r>
              <a:rPr lang="en-GB" dirty="0"/>
              <a:t>FIRST_DATE</a:t>
            </a: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0" descr="Graph">
            <a:extLst>
              <a:ext uri="{FF2B5EF4-FFF2-40B4-BE49-F238E27FC236}">
                <a16:creationId xmlns:a16="http://schemas.microsoft.com/office/drawing/2014/main" id="{7D746C0D-5871-454C-962A-BDA2CC57D923}"/>
              </a:ext>
            </a:extLst>
          </p:cNvPr>
          <p:cNvPicPr>
            <a:picLocks noChangeAspect="1"/>
          </p:cNvPicPr>
          <p:nvPr/>
        </p:nvPicPr>
        <p:blipFill rotWithShape="1">
          <a:blip r:embed="rId2"/>
          <a:srcRect l="305" r="11571"/>
          <a:stretch/>
        </p:blipFill>
        <p:spPr>
          <a:xfrm>
            <a:off x="-174430" y="-31521"/>
            <a:ext cx="9669642" cy="6857990"/>
          </a:xfrm>
          <a:prstGeom prst="rect">
            <a:avLst/>
          </a:prstGeom>
        </p:spPr>
      </p:pic>
      <p:sp>
        <p:nvSpPr>
          <p:cNvPr id="24" name="Rectangle 2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585641" y="218060"/>
            <a:ext cx="3822189" cy="14347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chemeClr val="tx1"/>
                </a:solidFill>
                <a:latin typeface="+mj-lt"/>
                <a:ea typeface="+mj-ea"/>
                <a:cs typeface="+mj-cs"/>
              </a:rPr>
              <a:t>Executive Summary</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531610" y="1891862"/>
            <a:ext cx="3822189" cy="43279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1400" b="1" dirty="0">
                <a:solidFill>
                  <a:schemeClr val="tx1"/>
                </a:solidFill>
                <a:latin typeface="+mn-lt"/>
              </a:rPr>
              <a:t>Methodology Applied</a:t>
            </a:r>
          </a:p>
          <a:p>
            <a:pPr>
              <a:spcBef>
                <a:spcPts val="1400"/>
              </a:spcBef>
              <a:buFont typeface="Arial" panose="020B0604020202020204" pitchFamily="34" charset="0"/>
              <a:buChar char="•"/>
            </a:pPr>
            <a:r>
              <a:rPr lang="en-US" sz="1200" dirty="0">
                <a:solidFill>
                  <a:schemeClr val="tx1"/>
                </a:solidFill>
                <a:latin typeface="+mn-lt"/>
              </a:rPr>
              <a:t>Data collection through API and Web Scraping</a:t>
            </a:r>
          </a:p>
          <a:p>
            <a:pPr>
              <a:spcBef>
                <a:spcPts val="1400"/>
              </a:spcBef>
              <a:buFont typeface="Arial" panose="020B0604020202020204" pitchFamily="34" charset="0"/>
              <a:buChar char="•"/>
            </a:pPr>
            <a:r>
              <a:rPr lang="en-US" sz="1200" dirty="0">
                <a:solidFill>
                  <a:schemeClr val="tx1"/>
                </a:solidFill>
                <a:latin typeface="+mn-lt"/>
              </a:rPr>
              <a:t>Data wrangling</a:t>
            </a:r>
          </a:p>
          <a:p>
            <a:pPr>
              <a:spcBef>
                <a:spcPts val="1400"/>
              </a:spcBef>
              <a:buFont typeface="Arial" panose="020B0604020202020204" pitchFamily="34" charset="0"/>
              <a:buChar char="•"/>
            </a:pPr>
            <a:r>
              <a:rPr lang="en-US" sz="1200" dirty="0">
                <a:solidFill>
                  <a:schemeClr val="tx1"/>
                </a:solidFill>
                <a:latin typeface="+mn-lt"/>
              </a:rPr>
              <a:t>EDA with SQL and Visualization</a:t>
            </a:r>
          </a:p>
          <a:p>
            <a:pPr>
              <a:spcBef>
                <a:spcPts val="1400"/>
              </a:spcBef>
              <a:buFont typeface="Arial" panose="020B0604020202020204" pitchFamily="34" charset="0"/>
              <a:buChar char="•"/>
            </a:pPr>
            <a:r>
              <a:rPr lang="en-US" sz="1200" dirty="0">
                <a:solidFill>
                  <a:schemeClr val="tx1"/>
                </a:solidFill>
                <a:latin typeface="+mn-lt"/>
              </a:rPr>
              <a:t>Creating an interactive map with Folium</a:t>
            </a:r>
          </a:p>
          <a:p>
            <a:pPr>
              <a:spcBef>
                <a:spcPts val="1400"/>
              </a:spcBef>
              <a:buFont typeface="Arial" panose="020B0604020202020204" pitchFamily="34" charset="0"/>
              <a:buChar char="•"/>
            </a:pPr>
            <a:r>
              <a:rPr lang="en-US" sz="1200" dirty="0">
                <a:solidFill>
                  <a:schemeClr val="tx1"/>
                </a:solidFill>
                <a:latin typeface="+mn-lt"/>
              </a:rPr>
              <a:t>Creating a dashboard with Plotly Dash</a:t>
            </a:r>
          </a:p>
          <a:p>
            <a:pPr>
              <a:spcBef>
                <a:spcPts val="1400"/>
              </a:spcBef>
              <a:buFont typeface="Arial" panose="020B0604020202020204" pitchFamily="34" charset="0"/>
              <a:buChar char="•"/>
            </a:pPr>
            <a:r>
              <a:rPr lang="en-US" sz="1200" dirty="0">
                <a:solidFill>
                  <a:schemeClr val="tx1"/>
                </a:solidFill>
                <a:latin typeface="+mn-lt"/>
              </a:rPr>
              <a:t>Building models using Logistic Regression, Decision Tree and K-Nearest Neighbors</a:t>
            </a:r>
          </a:p>
          <a:p>
            <a:pPr marL="0" indent="0">
              <a:spcBef>
                <a:spcPts val="1400"/>
              </a:spcBef>
              <a:buNone/>
            </a:pPr>
            <a:r>
              <a:rPr lang="en-US" sz="1400" b="1" dirty="0">
                <a:solidFill>
                  <a:schemeClr val="tx1"/>
                </a:solidFill>
                <a:latin typeface="+mn-lt"/>
              </a:rPr>
              <a:t>Summary</a:t>
            </a:r>
          </a:p>
          <a:p>
            <a:pPr>
              <a:spcBef>
                <a:spcPts val="1400"/>
              </a:spcBef>
              <a:buFont typeface="Arial" panose="020B0604020202020204" pitchFamily="34" charset="0"/>
              <a:buChar char="•"/>
            </a:pPr>
            <a:r>
              <a:rPr lang="en-US" sz="1200" dirty="0">
                <a:solidFill>
                  <a:schemeClr val="tx1"/>
                </a:solidFill>
                <a:latin typeface="+mn-lt"/>
              </a:rPr>
              <a:t>Logistic regression model was chosen for its popularity and application in the business.</a:t>
            </a:r>
          </a:p>
          <a:p>
            <a:pPr>
              <a:spcBef>
                <a:spcPts val="1400"/>
              </a:spcBef>
              <a:buFont typeface="Arial" panose="020B0604020202020204" pitchFamily="34" charset="0"/>
              <a:buChar char="•"/>
            </a:pPr>
            <a:r>
              <a:rPr lang="en-US" sz="1200" dirty="0">
                <a:solidFill>
                  <a:schemeClr val="tx1"/>
                </a:solidFill>
                <a:latin typeface="+mn-lt"/>
              </a:rPr>
              <a:t>Successful launches are determined by lighter payload, which orbit the launch is being sent to, the proximity of coast and highway, frequency of launches by launch site (increase in launches leads to higher success rate). </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3</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729001"/>
            <a:ext cx="9665065" cy="1666927"/>
          </a:xfrm>
          <a:prstGeom prst="rect">
            <a:avLst/>
          </a:prstGeom>
        </p:spPr>
        <p:txBody>
          <a:bodyPr lIns="91440" tIns="45720" rIns="91440" bIns="45720" anchor="t">
            <a:noAutofit/>
          </a:bodyPr>
          <a:lstStyle/>
          <a:p>
            <a:pPr marL="0" indent="0">
              <a:lnSpc>
                <a:spcPct val="100000"/>
              </a:lnSpc>
              <a:spcBef>
                <a:spcPts val="1400"/>
              </a:spcBef>
              <a:buNone/>
            </a:pPr>
            <a:r>
              <a:rPr lang="en-US" sz="2400" dirty="0">
                <a:solidFill>
                  <a:schemeClr val="accent3">
                    <a:lumMod val="25000"/>
                  </a:schemeClr>
                </a:solidFill>
              </a:rPr>
              <a:t>The query selects Booster version with a ‘where’ clause. The ‘where’ clause selects payload between 4000 and 6000 and the ‘like’ operator retrieves only successful drone ship landing. The ‘and’ allows multiple conditions to be specified. </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Successful Drone Ship Landing with Payload between 4000 and 6000</a:t>
            </a:r>
          </a:p>
        </p:txBody>
      </p:sp>
      <p:sp>
        <p:nvSpPr>
          <p:cNvPr id="9" name="Content Placeholder 4">
            <a:extLst>
              <a:ext uri="{FF2B5EF4-FFF2-40B4-BE49-F238E27FC236}">
                <a16:creationId xmlns:a16="http://schemas.microsoft.com/office/drawing/2014/main" id="{206CB5BA-FF7D-42D9-B3DE-BCB95128A824}"/>
              </a:ext>
            </a:extLst>
          </p:cNvPr>
          <p:cNvSpPr txBox="1">
            <a:spLocks/>
          </p:cNvSpPr>
          <p:nvPr/>
        </p:nvSpPr>
        <p:spPr>
          <a:xfrm>
            <a:off x="770011" y="2406598"/>
            <a:ext cx="6471617" cy="1666927"/>
          </a:xfrm>
          <a:prstGeom prst="rect">
            <a:avLst/>
          </a:prstGeom>
          <a:ln>
            <a:solidFill>
              <a:schemeClr val="dk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rPr>
              <a:t>%</a:t>
            </a:r>
            <a:r>
              <a:rPr lang="en-US" sz="2200" dirty="0" err="1">
                <a:solidFill>
                  <a:schemeClr val="accent3">
                    <a:lumMod val="25000"/>
                  </a:schemeClr>
                </a:solidFill>
              </a:rPr>
              <a:t>sql</a:t>
            </a:r>
            <a:r>
              <a:rPr lang="en-US" sz="2200" dirty="0">
                <a:solidFill>
                  <a:schemeClr val="accent3">
                    <a:lumMod val="25000"/>
                  </a:schemeClr>
                </a:solidFill>
              </a:rPr>
              <a:t> SELECT BOOSTER_VERSION FROM SPACEDATASET WHERE PAYLOAD_MASS_KG_ BETWEEN 4000 AND 6000 AND LANDING_OUTCOME LIKE ‘SUCCESS (DRONE SHIP)’</a:t>
            </a:r>
          </a:p>
        </p:txBody>
      </p:sp>
      <p:pic>
        <p:nvPicPr>
          <p:cNvPr id="10" name="Picture 9">
            <a:extLst>
              <a:ext uri="{FF2B5EF4-FFF2-40B4-BE49-F238E27FC236}">
                <a16:creationId xmlns:a16="http://schemas.microsoft.com/office/drawing/2014/main" id="{3A360733-8B25-4144-8882-D6BB6FDB4C6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70010" y="1455552"/>
            <a:ext cx="2713438" cy="987066"/>
          </a:xfrm>
          <a:prstGeom prst="rect">
            <a:avLst/>
          </a:prstGeom>
        </p:spPr>
      </p:pic>
      <p:pic>
        <p:nvPicPr>
          <p:cNvPr id="12" name="Picture 11">
            <a:extLst>
              <a:ext uri="{FF2B5EF4-FFF2-40B4-BE49-F238E27FC236}">
                <a16:creationId xmlns:a16="http://schemas.microsoft.com/office/drawing/2014/main" id="{2243D4E1-98FB-4D97-B99A-5E9DF3A57C10}"/>
              </a:ext>
            </a:extLst>
          </p:cNvPr>
          <p:cNvPicPr>
            <a:picLocks noChangeAspect="1"/>
          </p:cNvPicPr>
          <p:nvPr/>
        </p:nvPicPr>
        <p:blipFill>
          <a:blip r:embed="rId5"/>
          <a:stretch>
            <a:fillRect/>
          </a:stretch>
        </p:blipFill>
        <p:spPr>
          <a:xfrm>
            <a:off x="8860222" y="1986151"/>
            <a:ext cx="2207173" cy="2401924"/>
          </a:xfrm>
          <a:prstGeom prst="rect">
            <a:avLst/>
          </a:prstGeom>
          <a:solidFill>
            <a:schemeClr val="bg1"/>
          </a:solidFill>
          <a:ln>
            <a:solidFill>
              <a:schemeClr val="dk1"/>
            </a:solidFill>
          </a:ln>
        </p:spPr>
      </p:pic>
      <p:sp>
        <p:nvSpPr>
          <p:cNvPr id="13" name="TextBox 12">
            <a:extLst>
              <a:ext uri="{FF2B5EF4-FFF2-40B4-BE49-F238E27FC236}">
                <a16:creationId xmlns:a16="http://schemas.microsoft.com/office/drawing/2014/main" id="{D96ABF19-3ECF-4E7E-9B34-7AC3E3841F16}"/>
              </a:ext>
            </a:extLst>
          </p:cNvPr>
          <p:cNvSpPr txBox="1"/>
          <p:nvPr/>
        </p:nvSpPr>
        <p:spPr>
          <a:xfrm>
            <a:off x="8860221" y="1607219"/>
            <a:ext cx="2207174" cy="369332"/>
          </a:xfrm>
          <a:prstGeom prst="rect">
            <a:avLst/>
          </a:prstGeom>
          <a:solidFill>
            <a:schemeClr val="bg1"/>
          </a:solidFill>
          <a:ln>
            <a:solidFill>
              <a:schemeClr val="dk1"/>
            </a:solidFill>
          </a:ln>
        </p:spPr>
        <p:txBody>
          <a:bodyPr wrap="square" rtlCol="0">
            <a:spAutoFit/>
          </a:bodyPr>
          <a:lstStyle/>
          <a:p>
            <a:r>
              <a:rPr lang="en-GB" dirty="0"/>
              <a:t>BOOSTER_VERSIOION</a:t>
            </a:r>
          </a:p>
        </p:txBody>
      </p:sp>
      <p:sp>
        <p:nvSpPr>
          <p:cNvPr id="14" name="Oval 13">
            <a:extLst>
              <a:ext uri="{FF2B5EF4-FFF2-40B4-BE49-F238E27FC236}">
                <a16:creationId xmlns:a16="http://schemas.microsoft.com/office/drawing/2014/main" id="{BB2C38FA-75DE-42AD-A753-9B3EA567A01A}"/>
              </a:ext>
            </a:extLst>
          </p:cNvPr>
          <p:cNvSpPr/>
          <p:nvPr/>
        </p:nvSpPr>
        <p:spPr>
          <a:xfrm>
            <a:off x="2848303" y="3079532"/>
            <a:ext cx="635145" cy="49398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699162"/>
            <a:ext cx="9745589" cy="1817251"/>
          </a:xfrm>
          <a:prstGeom prst="rect">
            <a:avLst/>
          </a:prstGeom>
        </p:spPr>
        <p:txBody>
          <a:bodyPr>
            <a:noAutofit/>
          </a:bodyPr>
          <a:lstStyle/>
          <a:p>
            <a:pPr marL="0" indent="0">
              <a:lnSpc>
                <a:spcPct val="100000"/>
              </a:lnSpc>
              <a:spcBef>
                <a:spcPts val="1400"/>
              </a:spcBef>
              <a:buNone/>
            </a:pPr>
            <a:r>
              <a:rPr lang="en-US" sz="2400" dirty="0">
                <a:solidFill>
                  <a:schemeClr val="accent3">
                    <a:lumMod val="25000"/>
                  </a:schemeClr>
                </a:solidFill>
              </a:rPr>
              <a:t>The query calculates the total number of failure and success as defined in mission_outcome. The ‘count’ function and ‘group by’ aggregates the values in the mission_outcome and ‘order by’ organizes it alphabetically. The default is always ascending.</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Total Number of Successful and Failure Mission Outcomes</a:t>
            </a:r>
          </a:p>
        </p:txBody>
      </p:sp>
      <p:sp>
        <p:nvSpPr>
          <p:cNvPr id="11" name="Content Placeholder 4">
            <a:extLst>
              <a:ext uri="{FF2B5EF4-FFF2-40B4-BE49-F238E27FC236}">
                <a16:creationId xmlns:a16="http://schemas.microsoft.com/office/drawing/2014/main" id="{B1931591-3EC8-4A6A-A1F6-40CBF1E24289}"/>
              </a:ext>
            </a:extLst>
          </p:cNvPr>
          <p:cNvSpPr txBox="1">
            <a:spLocks/>
          </p:cNvSpPr>
          <p:nvPr/>
        </p:nvSpPr>
        <p:spPr>
          <a:xfrm>
            <a:off x="770011" y="2406598"/>
            <a:ext cx="6871010" cy="1666927"/>
          </a:xfrm>
          <a:prstGeom prst="rect">
            <a:avLst/>
          </a:prstGeom>
          <a:ln>
            <a:solidFill>
              <a:schemeClr val="dk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rPr>
              <a:t>%</a:t>
            </a:r>
            <a:r>
              <a:rPr lang="en-US" sz="2200" dirty="0" err="1">
                <a:solidFill>
                  <a:schemeClr val="accent3">
                    <a:lumMod val="25000"/>
                  </a:schemeClr>
                </a:solidFill>
              </a:rPr>
              <a:t>sql</a:t>
            </a:r>
            <a:r>
              <a:rPr lang="en-US" sz="2200" dirty="0">
                <a:solidFill>
                  <a:schemeClr val="accent3">
                    <a:lumMod val="25000"/>
                  </a:schemeClr>
                </a:solidFill>
              </a:rPr>
              <a:t> SELECT MISSION_OUTCOME, COUNT(MISSION_OUTCOME) AS TOTAL_OUTCOME FROM SPACEDATASET GROUP BY MISSION_OUTCOME ORDER BY MISSION_OUTCOME</a:t>
            </a:r>
          </a:p>
        </p:txBody>
      </p:sp>
      <p:pic>
        <p:nvPicPr>
          <p:cNvPr id="12" name="Picture 11">
            <a:extLst>
              <a:ext uri="{FF2B5EF4-FFF2-40B4-BE49-F238E27FC236}">
                <a16:creationId xmlns:a16="http://schemas.microsoft.com/office/drawing/2014/main" id="{42360577-A944-406D-BF76-02C366DD0F3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70010" y="1455552"/>
            <a:ext cx="2713438" cy="987066"/>
          </a:xfrm>
          <a:prstGeom prst="rect">
            <a:avLst/>
          </a:prstGeom>
        </p:spPr>
      </p:pic>
      <p:pic>
        <p:nvPicPr>
          <p:cNvPr id="14" name="Picture 13">
            <a:extLst>
              <a:ext uri="{FF2B5EF4-FFF2-40B4-BE49-F238E27FC236}">
                <a16:creationId xmlns:a16="http://schemas.microsoft.com/office/drawing/2014/main" id="{3406C60C-02FF-494F-AE02-7A4DC9755863}"/>
              </a:ext>
            </a:extLst>
          </p:cNvPr>
          <p:cNvPicPr>
            <a:picLocks noChangeAspect="1"/>
          </p:cNvPicPr>
          <p:nvPr/>
        </p:nvPicPr>
        <p:blipFill>
          <a:blip r:embed="rId5"/>
          <a:stretch>
            <a:fillRect/>
          </a:stretch>
        </p:blipFill>
        <p:spPr>
          <a:xfrm>
            <a:off x="8094296" y="2893550"/>
            <a:ext cx="3777918" cy="1171040"/>
          </a:xfrm>
          <a:prstGeom prst="rect">
            <a:avLst/>
          </a:prstGeom>
          <a:solidFill>
            <a:schemeClr val="bg1"/>
          </a:solidFill>
          <a:ln>
            <a:solidFill>
              <a:schemeClr val="dk1"/>
            </a:solidFill>
          </a:ln>
        </p:spPr>
      </p:pic>
      <p:sp>
        <p:nvSpPr>
          <p:cNvPr id="15" name="TextBox 14">
            <a:extLst>
              <a:ext uri="{FF2B5EF4-FFF2-40B4-BE49-F238E27FC236}">
                <a16:creationId xmlns:a16="http://schemas.microsoft.com/office/drawing/2014/main" id="{BF5CE63B-5245-48FA-95CC-DE5EE171B8E2}"/>
              </a:ext>
            </a:extLst>
          </p:cNvPr>
          <p:cNvSpPr txBox="1"/>
          <p:nvPr/>
        </p:nvSpPr>
        <p:spPr>
          <a:xfrm>
            <a:off x="8094295" y="2501445"/>
            <a:ext cx="3777919" cy="369332"/>
          </a:xfrm>
          <a:prstGeom prst="rect">
            <a:avLst/>
          </a:prstGeom>
          <a:solidFill>
            <a:schemeClr val="bg1"/>
          </a:solidFill>
          <a:ln>
            <a:solidFill>
              <a:schemeClr val="dk1"/>
            </a:solidFill>
          </a:ln>
        </p:spPr>
        <p:txBody>
          <a:bodyPr wrap="square" rtlCol="0">
            <a:spAutoFit/>
          </a:bodyPr>
          <a:lstStyle/>
          <a:p>
            <a:r>
              <a:rPr lang="en-GB" dirty="0"/>
              <a:t>TOTAL_OUTCOME</a:t>
            </a:r>
          </a:p>
        </p:txBody>
      </p:sp>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5684621"/>
            <a:ext cx="10130594" cy="947408"/>
          </a:xfrm>
          <a:prstGeom prst="rect">
            <a:avLst/>
          </a:prstGeom>
        </p:spPr>
        <p:txBody>
          <a:bodyPr>
            <a:normAutofit/>
          </a:bodyPr>
          <a:lstStyle/>
          <a:p>
            <a:pPr>
              <a:lnSpc>
                <a:spcPct val="100000"/>
              </a:lnSpc>
              <a:spcBef>
                <a:spcPts val="1400"/>
              </a:spcBef>
            </a:pPr>
            <a:r>
              <a:rPr lang="en-US" sz="2200" dirty="0">
                <a:solidFill>
                  <a:schemeClr val="accent3">
                    <a:lumMod val="25000"/>
                  </a:schemeClr>
                </a:solidFill>
              </a:rPr>
              <a:t>Selects Booster version, payload and payload mass kg, sub query selects max payload mass, order by organizes the payload in ascending order.</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2" y="595302"/>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400" dirty="0">
                <a:solidFill>
                  <a:srgbClr val="0B49CB"/>
                </a:solidFill>
                <a:latin typeface="+mn-lt"/>
              </a:rPr>
              <a:t>Boosters</a:t>
            </a:r>
            <a:r>
              <a:rPr lang="en-US" dirty="0">
                <a:solidFill>
                  <a:srgbClr val="C00000"/>
                </a:solidFill>
                <a:latin typeface="+mn-lt"/>
              </a:rPr>
              <a:t> </a:t>
            </a:r>
            <a:r>
              <a:rPr lang="en-US" sz="3400" dirty="0">
                <a:solidFill>
                  <a:srgbClr val="0B49CB"/>
                </a:solidFill>
                <a:latin typeface="+mn-lt"/>
              </a:rPr>
              <a:t>Carried Maximum Payload</a:t>
            </a:r>
          </a:p>
        </p:txBody>
      </p:sp>
      <p:pic>
        <p:nvPicPr>
          <p:cNvPr id="10" name="Picture 9">
            <a:extLst>
              <a:ext uri="{FF2B5EF4-FFF2-40B4-BE49-F238E27FC236}">
                <a16:creationId xmlns:a16="http://schemas.microsoft.com/office/drawing/2014/main" id="{2B7E3D97-B136-4A7D-AA08-E415BF878B7B}"/>
              </a:ext>
            </a:extLst>
          </p:cNvPr>
          <p:cNvPicPr>
            <a:picLocks noChangeAspect="1"/>
          </p:cNvPicPr>
          <p:nvPr/>
        </p:nvPicPr>
        <p:blipFill>
          <a:blip r:embed="rId3"/>
          <a:stretch>
            <a:fillRect/>
          </a:stretch>
        </p:blipFill>
        <p:spPr>
          <a:xfrm>
            <a:off x="7689694" y="2348520"/>
            <a:ext cx="4281589" cy="3054651"/>
          </a:xfrm>
          <a:prstGeom prst="rect">
            <a:avLst/>
          </a:prstGeom>
          <a:ln>
            <a:solidFill>
              <a:schemeClr val="dk1"/>
            </a:solidFill>
          </a:ln>
        </p:spPr>
      </p:pic>
      <p:sp>
        <p:nvSpPr>
          <p:cNvPr id="11" name="Content Placeholder 4">
            <a:extLst>
              <a:ext uri="{FF2B5EF4-FFF2-40B4-BE49-F238E27FC236}">
                <a16:creationId xmlns:a16="http://schemas.microsoft.com/office/drawing/2014/main" id="{4905CEA8-4FAE-4C14-8173-77113C7218AF}"/>
              </a:ext>
            </a:extLst>
          </p:cNvPr>
          <p:cNvSpPr txBox="1">
            <a:spLocks/>
          </p:cNvSpPr>
          <p:nvPr/>
        </p:nvSpPr>
        <p:spPr>
          <a:xfrm>
            <a:off x="770011" y="2406598"/>
            <a:ext cx="6566210" cy="2491223"/>
          </a:xfrm>
          <a:prstGeom prst="rect">
            <a:avLst/>
          </a:prstGeom>
          <a:ln>
            <a:solidFill>
              <a:schemeClr val="dk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rPr>
              <a:t>%</a:t>
            </a:r>
            <a:r>
              <a:rPr lang="en-US" sz="2200" dirty="0" err="1">
                <a:solidFill>
                  <a:schemeClr val="accent3">
                    <a:lumMod val="25000"/>
                  </a:schemeClr>
                </a:solidFill>
              </a:rPr>
              <a:t>sql</a:t>
            </a:r>
            <a:r>
              <a:rPr lang="en-US" sz="2200" dirty="0">
                <a:solidFill>
                  <a:schemeClr val="accent3">
                    <a:lumMod val="25000"/>
                  </a:schemeClr>
                </a:solidFill>
              </a:rPr>
              <a:t> SELECT BOOSTER_VERSION, PAYLOAD, PAYLOAD_MASS_KG FROM SPACEDATASET  WHERE PAYLOAD_MASS_KG_ IN (</a:t>
            </a:r>
          </a:p>
          <a:p>
            <a:pPr marL="0" indent="0">
              <a:lnSpc>
                <a:spcPct val="100000"/>
              </a:lnSpc>
              <a:spcBef>
                <a:spcPts val="1400"/>
              </a:spcBef>
              <a:buFont typeface="Arial" panose="020B0604020202020204" pitchFamily="34" charset="0"/>
              <a:buNone/>
            </a:pPr>
            <a:r>
              <a:rPr lang="en-US" sz="2200" dirty="0">
                <a:solidFill>
                  <a:schemeClr val="accent3">
                    <a:lumMod val="25000"/>
                  </a:schemeClr>
                </a:solidFill>
              </a:rPr>
              <a:t>        SELECT MAX(PAYLOAD_MASS_KG_) AS                 PAYLOAD FROM SPACEDATASET ORDER BY PAYLOAD)</a:t>
            </a:r>
          </a:p>
        </p:txBody>
      </p:sp>
      <p:pic>
        <p:nvPicPr>
          <p:cNvPr id="12" name="Picture 11">
            <a:extLst>
              <a:ext uri="{FF2B5EF4-FFF2-40B4-BE49-F238E27FC236}">
                <a16:creationId xmlns:a16="http://schemas.microsoft.com/office/drawing/2014/main" id="{8ADB7D3A-4955-48E2-947A-44F7C3558C6E}"/>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70010" y="1455552"/>
            <a:ext cx="2713438" cy="98706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4961020"/>
            <a:ext cx="9745589" cy="987066"/>
          </a:xfrm>
          <a:prstGeom prst="rect">
            <a:avLst/>
          </a:prstGeom>
        </p:spPr>
        <p:txBody>
          <a:bodyPr lIns="91440" tIns="45720" rIns="91440" bIns="45720" anchor="t">
            <a:normAutofit/>
          </a:bodyPr>
          <a:lstStyle/>
          <a:p>
            <a:pPr marL="0" indent="0">
              <a:lnSpc>
                <a:spcPct val="100000"/>
              </a:lnSpc>
              <a:spcBef>
                <a:spcPts val="1400"/>
              </a:spcBef>
              <a:buNone/>
            </a:pPr>
            <a:r>
              <a:rPr lang="en-US" dirty="0">
                <a:solidFill>
                  <a:schemeClr val="accent3">
                    <a:lumMod val="25000"/>
                  </a:schemeClr>
                </a:solidFill>
              </a:rPr>
              <a:t>The ‘where’ selects all failed drone ship launches and year (date) function converts the date into year.</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2015 Drone Ship Failure Launch Records</a:t>
            </a:r>
          </a:p>
        </p:txBody>
      </p:sp>
      <p:pic>
        <p:nvPicPr>
          <p:cNvPr id="8" name="Picture 7">
            <a:extLst>
              <a:ext uri="{FF2B5EF4-FFF2-40B4-BE49-F238E27FC236}">
                <a16:creationId xmlns:a16="http://schemas.microsoft.com/office/drawing/2014/main" id="{7C0BF699-EEDB-44B3-80E7-0F9DCC82151F}"/>
              </a:ext>
            </a:extLst>
          </p:cNvPr>
          <p:cNvPicPr>
            <a:picLocks noChangeAspect="1"/>
          </p:cNvPicPr>
          <p:nvPr/>
        </p:nvPicPr>
        <p:blipFill>
          <a:blip r:embed="rId3"/>
          <a:stretch>
            <a:fillRect/>
          </a:stretch>
        </p:blipFill>
        <p:spPr>
          <a:xfrm>
            <a:off x="7714869" y="2664754"/>
            <a:ext cx="4283876" cy="1302201"/>
          </a:xfrm>
          <a:prstGeom prst="rect">
            <a:avLst/>
          </a:prstGeom>
          <a:solidFill>
            <a:schemeClr val="bg1"/>
          </a:solidFill>
          <a:ln>
            <a:solidFill>
              <a:schemeClr val="dk1"/>
            </a:solidFill>
          </a:ln>
        </p:spPr>
      </p:pic>
      <p:sp>
        <p:nvSpPr>
          <p:cNvPr id="9" name="Content Placeholder 4">
            <a:extLst>
              <a:ext uri="{FF2B5EF4-FFF2-40B4-BE49-F238E27FC236}">
                <a16:creationId xmlns:a16="http://schemas.microsoft.com/office/drawing/2014/main" id="{82954CF2-B120-4E56-8325-CAD92280E21A}"/>
              </a:ext>
            </a:extLst>
          </p:cNvPr>
          <p:cNvSpPr txBox="1">
            <a:spLocks/>
          </p:cNvSpPr>
          <p:nvPr/>
        </p:nvSpPr>
        <p:spPr>
          <a:xfrm>
            <a:off x="770011" y="2406598"/>
            <a:ext cx="6566210" cy="1603375"/>
          </a:xfrm>
          <a:prstGeom prst="rect">
            <a:avLst/>
          </a:prstGeom>
          <a:ln>
            <a:solidFill>
              <a:schemeClr val="dk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rPr>
              <a:t>%</a:t>
            </a:r>
            <a:r>
              <a:rPr lang="en-US" sz="2200" dirty="0" err="1">
                <a:solidFill>
                  <a:schemeClr val="accent3">
                    <a:lumMod val="25000"/>
                  </a:schemeClr>
                </a:solidFill>
              </a:rPr>
              <a:t>sql</a:t>
            </a:r>
            <a:r>
              <a:rPr lang="en-US" sz="2200" dirty="0">
                <a:solidFill>
                  <a:schemeClr val="accent3">
                    <a:lumMod val="25000"/>
                  </a:schemeClr>
                </a:solidFill>
              </a:rPr>
              <a:t> SELECT LANDING_OUTCOME, BOOSTER_VERSION, LAUNCH_SITE FROM SPACEXDATASET WHERE LANDING_OUTCOME LIKE ‘FAILURE (DRONE SHIP)’ AND YEAR (DATE) = 2015</a:t>
            </a:r>
          </a:p>
        </p:txBody>
      </p:sp>
      <p:pic>
        <p:nvPicPr>
          <p:cNvPr id="10" name="Picture 9">
            <a:extLst>
              <a:ext uri="{FF2B5EF4-FFF2-40B4-BE49-F238E27FC236}">
                <a16:creationId xmlns:a16="http://schemas.microsoft.com/office/drawing/2014/main" id="{9CFD7376-D93F-4B97-9301-023B5916CB33}"/>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70010" y="1455552"/>
            <a:ext cx="2713438" cy="98706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4645573"/>
            <a:ext cx="9745589" cy="1526776"/>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rPr>
              <a:t>Count function aggregates landing outcome  for the selected ones specified in the ‘where’ condition. ‘Date between’ ensures landing outcome is only aggregated for those that meet the time frame criteria. The ‘and’ allows multiple condition to be specified. </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j-lt"/>
              </a:rPr>
              <a:t>Rank Landing Outcomes Between 2010-06-04 and 2017-03-20</a:t>
            </a:r>
          </a:p>
        </p:txBody>
      </p:sp>
      <p:pic>
        <p:nvPicPr>
          <p:cNvPr id="8" name="Picture 7">
            <a:extLst>
              <a:ext uri="{FF2B5EF4-FFF2-40B4-BE49-F238E27FC236}">
                <a16:creationId xmlns:a16="http://schemas.microsoft.com/office/drawing/2014/main" id="{6CE00CDF-C71B-462E-A491-08B945FC693E}"/>
              </a:ext>
            </a:extLst>
          </p:cNvPr>
          <p:cNvPicPr>
            <a:picLocks noChangeAspect="1"/>
          </p:cNvPicPr>
          <p:nvPr/>
        </p:nvPicPr>
        <p:blipFill>
          <a:blip r:embed="rId3"/>
          <a:stretch>
            <a:fillRect/>
          </a:stretch>
        </p:blipFill>
        <p:spPr>
          <a:xfrm>
            <a:off x="8873356" y="2529271"/>
            <a:ext cx="2548634" cy="1526776"/>
          </a:xfrm>
          <a:prstGeom prst="rect">
            <a:avLst/>
          </a:prstGeom>
          <a:solidFill>
            <a:schemeClr val="bg1"/>
          </a:solidFill>
          <a:ln>
            <a:solidFill>
              <a:schemeClr val="dk1"/>
            </a:solidFill>
          </a:ln>
        </p:spPr>
      </p:pic>
      <p:sp>
        <p:nvSpPr>
          <p:cNvPr id="9" name="Content Placeholder 4">
            <a:extLst>
              <a:ext uri="{FF2B5EF4-FFF2-40B4-BE49-F238E27FC236}">
                <a16:creationId xmlns:a16="http://schemas.microsoft.com/office/drawing/2014/main" id="{CE3F6EA1-5145-4DD5-A8EC-D6E3E5FF4D2B}"/>
              </a:ext>
            </a:extLst>
          </p:cNvPr>
          <p:cNvSpPr txBox="1">
            <a:spLocks/>
          </p:cNvSpPr>
          <p:nvPr/>
        </p:nvSpPr>
        <p:spPr>
          <a:xfrm>
            <a:off x="770010" y="2406598"/>
            <a:ext cx="7596223" cy="1603375"/>
          </a:xfrm>
          <a:prstGeom prst="rect">
            <a:avLst/>
          </a:prstGeom>
          <a:ln>
            <a:solidFill>
              <a:schemeClr val="dk1"/>
            </a:solidFill>
          </a:ln>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mj-lt"/>
              </a:rPr>
              <a:t>%</a:t>
            </a:r>
            <a:r>
              <a:rPr lang="en-US" sz="2200" dirty="0" err="1">
                <a:solidFill>
                  <a:schemeClr val="accent3">
                    <a:lumMod val="25000"/>
                  </a:schemeClr>
                </a:solidFill>
                <a:latin typeface="+mj-lt"/>
              </a:rPr>
              <a:t>sql</a:t>
            </a:r>
            <a:r>
              <a:rPr lang="en-US" sz="2200" dirty="0">
                <a:solidFill>
                  <a:schemeClr val="accent3">
                    <a:lumMod val="25000"/>
                  </a:schemeClr>
                </a:solidFill>
                <a:latin typeface="+mj-lt"/>
              </a:rPr>
              <a:t> COUNT(LANDING_OUTCOME) AS COUNT, LANDING_OUTCOME FROM SPACEXDATASET WHERE LANDING_OUTCOME IN (‘SUCCESS(GROUND_PAD’, ‘FAILURE (DRONE SHIP), ‘SUCCESS (DRONE_SHIP) ’’) AND DATE BETWEEN ‘2010-06-04’ AND ‘2017-03-20’ ORDER BY COUNT(LANDING_OUTCOME) DESC</a:t>
            </a:r>
          </a:p>
        </p:txBody>
      </p:sp>
      <p:pic>
        <p:nvPicPr>
          <p:cNvPr id="10" name="Picture 9">
            <a:extLst>
              <a:ext uri="{FF2B5EF4-FFF2-40B4-BE49-F238E27FC236}">
                <a16:creationId xmlns:a16="http://schemas.microsoft.com/office/drawing/2014/main" id="{9EE395C8-8501-432A-88AD-C9BBF1FC463B}"/>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70010" y="1455552"/>
            <a:ext cx="2713438" cy="98706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j-lt"/>
              </a:rPr>
              <a:t>Space X Launch Sites</a:t>
            </a:r>
          </a:p>
        </p:txBody>
      </p:sp>
      <p:pic>
        <p:nvPicPr>
          <p:cNvPr id="6" name="Picture 5">
            <a:extLst>
              <a:ext uri="{FF2B5EF4-FFF2-40B4-BE49-F238E27FC236}">
                <a16:creationId xmlns:a16="http://schemas.microsoft.com/office/drawing/2014/main" id="{AC60CFF5-CCCC-40CC-A40F-68E684073207}"/>
              </a:ext>
            </a:extLst>
          </p:cNvPr>
          <p:cNvPicPr>
            <a:picLocks noChangeAspect="1"/>
          </p:cNvPicPr>
          <p:nvPr/>
        </p:nvPicPr>
        <p:blipFill>
          <a:blip r:embed="rId3"/>
          <a:stretch>
            <a:fillRect/>
          </a:stretch>
        </p:blipFill>
        <p:spPr>
          <a:xfrm>
            <a:off x="824141" y="1372902"/>
            <a:ext cx="10543718" cy="4746328"/>
          </a:xfrm>
          <a:prstGeom prst="rect">
            <a:avLst/>
          </a:prstGeom>
        </p:spPr>
      </p:pic>
      <p:sp>
        <p:nvSpPr>
          <p:cNvPr id="7" name="TextBox 6">
            <a:extLst>
              <a:ext uri="{FF2B5EF4-FFF2-40B4-BE49-F238E27FC236}">
                <a16:creationId xmlns:a16="http://schemas.microsoft.com/office/drawing/2014/main" id="{42D5186E-19BF-4F23-995B-9E91B189144A}"/>
              </a:ext>
            </a:extLst>
          </p:cNvPr>
          <p:cNvSpPr txBox="1"/>
          <p:nvPr/>
        </p:nvSpPr>
        <p:spPr>
          <a:xfrm>
            <a:off x="824141" y="6215380"/>
            <a:ext cx="10310649" cy="369332"/>
          </a:xfrm>
          <a:prstGeom prst="rect">
            <a:avLst/>
          </a:prstGeom>
          <a:noFill/>
        </p:spPr>
        <p:txBody>
          <a:bodyPr wrap="square" rtlCol="0">
            <a:spAutoFit/>
          </a:bodyPr>
          <a:lstStyle/>
          <a:p>
            <a:r>
              <a:rPr lang="en-GB" dirty="0"/>
              <a:t>The map highlights Space X launch sites in America, distributed around the coasts of California and Florida.</a:t>
            </a: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Color Markers Displaying Successful/Unsuccessful Launches</a:t>
            </a:r>
          </a:p>
        </p:txBody>
      </p:sp>
      <p:pic>
        <p:nvPicPr>
          <p:cNvPr id="4" name="Picture 3">
            <a:extLst>
              <a:ext uri="{FF2B5EF4-FFF2-40B4-BE49-F238E27FC236}">
                <a16:creationId xmlns:a16="http://schemas.microsoft.com/office/drawing/2014/main" id="{512B62DE-8F39-4F5D-9AD8-67F2320B795B}"/>
              </a:ext>
            </a:extLst>
          </p:cNvPr>
          <p:cNvPicPr>
            <a:picLocks noChangeAspect="1"/>
          </p:cNvPicPr>
          <p:nvPr/>
        </p:nvPicPr>
        <p:blipFill>
          <a:blip r:embed="rId4"/>
          <a:stretch>
            <a:fillRect/>
          </a:stretch>
        </p:blipFill>
        <p:spPr>
          <a:xfrm>
            <a:off x="337814" y="1345439"/>
            <a:ext cx="5103737" cy="4466782"/>
          </a:xfrm>
          <a:prstGeom prst="rect">
            <a:avLst/>
          </a:prstGeom>
          <a:solidFill>
            <a:schemeClr val="bg1"/>
          </a:solidFill>
          <a:ln w="28575">
            <a:solidFill>
              <a:schemeClr val="dk1"/>
            </a:solidFill>
            <a:prstDash val="dash"/>
          </a:ln>
        </p:spPr>
      </p:pic>
      <p:pic>
        <p:nvPicPr>
          <p:cNvPr id="7" name="Picture 6">
            <a:extLst>
              <a:ext uri="{FF2B5EF4-FFF2-40B4-BE49-F238E27FC236}">
                <a16:creationId xmlns:a16="http://schemas.microsoft.com/office/drawing/2014/main" id="{0DFBF855-52BE-4983-B5DD-1212663E9578}"/>
              </a:ext>
            </a:extLst>
          </p:cNvPr>
          <p:cNvPicPr>
            <a:picLocks noChangeAspect="1"/>
          </p:cNvPicPr>
          <p:nvPr/>
        </p:nvPicPr>
        <p:blipFill>
          <a:blip r:embed="rId5"/>
          <a:stretch>
            <a:fillRect/>
          </a:stretch>
        </p:blipFill>
        <p:spPr>
          <a:xfrm>
            <a:off x="5477367" y="3670459"/>
            <a:ext cx="2579229" cy="2141761"/>
          </a:xfrm>
          <a:prstGeom prst="rect">
            <a:avLst/>
          </a:prstGeom>
          <a:solidFill>
            <a:schemeClr val="bg1"/>
          </a:solidFill>
          <a:ln w="31750">
            <a:solidFill>
              <a:schemeClr val="dk1"/>
            </a:solidFill>
            <a:prstDash val="dash"/>
          </a:ln>
        </p:spPr>
      </p:pic>
      <p:pic>
        <p:nvPicPr>
          <p:cNvPr id="10" name="Picture 9">
            <a:extLst>
              <a:ext uri="{FF2B5EF4-FFF2-40B4-BE49-F238E27FC236}">
                <a16:creationId xmlns:a16="http://schemas.microsoft.com/office/drawing/2014/main" id="{00EABE1E-31E5-4446-AA10-FC74C238959B}"/>
              </a:ext>
            </a:extLst>
          </p:cNvPr>
          <p:cNvPicPr>
            <a:picLocks noChangeAspect="1"/>
          </p:cNvPicPr>
          <p:nvPr/>
        </p:nvPicPr>
        <p:blipFill>
          <a:blip r:embed="rId6"/>
          <a:stretch>
            <a:fillRect/>
          </a:stretch>
        </p:blipFill>
        <p:spPr>
          <a:xfrm>
            <a:off x="5477367" y="1345438"/>
            <a:ext cx="2579229" cy="2233392"/>
          </a:xfrm>
          <a:prstGeom prst="rect">
            <a:avLst/>
          </a:prstGeom>
          <a:solidFill>
            <a:schemeClr val="bg1"/>
          </a:solidFill>
          <a:ln w="31750">
            <a:solidFill>
              <a:schemeClr val="dk1"/>
            </a:solidFill>
            <a:prstDash val="dash"/>
          </a:ln>
        </p:spPr>
      </p:pic>
      <p:pic>
        <p:nvPicPr>
          <p:cNvPr id="12" name="Picture 11">
            <a:extLst>
              <a:ext uri="{FF2B5EF4-FFF2-40B4-BE49-F238E27FC236}">
                <a16:creationId xmlns:a16="http://schemas.microsoft.com/office/drawing/2014/main" id="{75BF707D-01C6-4E9D-BACD-9D5FCF638DEE}"/>
              </a:ext>
            </a:extLst>
          </p:cNvPr>
          <p:cNvPicPr>
            <a:picLocks noChangeAspect="1"/>
          </p:cNvPicPr>
          <p:nvPr/>
        </p:nvPicPr>
        <p:blipFill>
          <a:blip r:embed="rId7"/>
          <a:stretch>
            <a:fillRect/>
          </a:stretch>
        </p:blipFill>
        <p:spPr>
          <a:xfrm>
            <a:off x="8092412" y="3828213"/>
            <a:ext cx="2901409" cy="1984008"/>
          </a:xfrm>
          <a:prstGeom prst="rect">
            <a:avLst/>
          </a:prstGeom>
          <a:solidFill>
            <a:schemeClr val="bg1"/>
          </a:solidFill>
          <a:ln w="31750">
            <a:solidFill>
              <a:schemeClr val="dk1"/>
            </a:solidFill>
            <a:prstDash val="dash"/>
          </a:ln>
        </p:spPr>
      </p:pic>
      <p:sp>
        <p:nvSpPr>
          <p:cNvPr id="13" name="TextBox 12">
            <a:extLst>
              <a:ext uri="{FF2B5EF4-FFF2-40B4-BE49-F238E27FC236}">
                <a16:creationId xmlns:a16="http://schemas.microsoft.com/office/drawing/2014/main" id="{5E247C42-20D5-4D0A-83C1-F1FF1E81DD8A}"/>
              </a:ext>
            </a:extLst>
          </p:cNvPr>
          <p:cNvSpPr txBox="1"/>
          <p:nvPr/>
        </p:nvSpPr>
        <p:spPr>
          <a:xfrm>
            <a:off x="253648" y="5903851"/>
            <a:ext cx="10853096" cy="830997"/>
          </a:xfrm>
          <a:prstGeom prst="rect">
            <a:avLst/>
          </a:prstGeom>
          <a:noFill/>
        </p:spPr>
        <p:txBody>
          <a:bodyPr wrap="square" rtlCol="0">
            <a:spAutoFit/>
          </a:bodyPr>
          <a:lstStyle/>
          <a:p>
            <a:r>
              <a:rPr lang="en-GB" sz="2400" dirty="0"/>
              <a:t>The above map highlights KSC LC-39A launch site as the most successful launch site in Florida.</a:t>
            </a:r>
          </a:p>
        </p:txBody>
      </p:sp>
      <p:pic>
        <p:nvPicPr>
          <p:cNvPr id="15" name="Picture 14">
            <a:extLst>
              <a:ext uri="{FF2B5EF4-FFF2-40B4-BE49-F238E27FC236}">
                <a16:creationId xmlns:a16="http://schemas.microsoft.com/office/drawing/2014/main" id="{CCE40048-F3E1-4678-BEB8-A592FE386AA5}"/>
              </a:ext>
            </a:extLst>
          </p:cNvPr>
          <p:cNvPicPr>
            <a:picLocks noChangeAspect="1"/>
          </p:cNvPicPr>
          <p:nvPr/>
        </p:nvPicPr>
        <p:blipFill>
          <a:blip r:embed="rId8"/>
          <a:stretch>
            <a:fillRect/>
          </a:stretch>
        </p:blipFill>
        <p:spPr>
          <a:xfrm>
            <a:off x="8056596" y="1345438"/>
            <a:ext cx="2937225" cy="2400591"/>
          </a:xfrm>
          <a:prstGeom prst="rect">
            <a:avLst/>
          </a:prstGeom>
          <a:ln w="31750">
            <a:solidFill>
              <a:schemeClr val="dk1"/>
            </a:solidFill>
            <a:prstDash val="dash"/>
          </a:ln>
        </p:spPr>
      </p:pic>
      <p:sp>
        <p:nvSpPr>
          <p:cNvPr id="16" name="TextBox 15">
            <a:extLst>
              <a:ext uri="{FF2B5EF4-FFF2-40B4-BE49-F238E27FC236}">
                <a16:creationId xmlns:a16="http://schemas.microsoft.com/office/drawing/2014/main" id="{32268AF7-28D9-4267-8B56-3C6DF5394A75}"/>
              </a:ext>
            </a:extLst>
          </p:cNvPr>
          <p:cNvSpPr txBox="1"/>
          <p:nvPr/>
        </p:nvSpPr>
        <p:spPr>
          <a:xfrm>
            <a:off x="5477367" y="1366460"/>
            <a:ext cx="1576552" cy="370484"/>
          </a:xfrm>
          <a:prstGeom prst="rect">
            <a:avLst/>
          </a:prstGeom>
          <a:noFill/>
        </p:spPr>
        <p:txBody>
          <a:bodyPr wrap="square" rtlCol="0">
            <a:spAutoFit/>
          </a:bodyPr>
          <a:lstStyle/>
          <a:p>
            <a:r>
              <a:rPr lang="en-GB" b="1" dirty="0"/>
              <a:t>CCAFS LC - 40</a:t>
            </a:r>
          </a:p>
        </p:txBody>
      </p:sp>
      <p:sp>
        <p:nvSpPr>
          <p:cNvPr id="17" name="TextBox 16">
            <a:extLst>
              <a:ext uri="{FF2B5EF4-FFF2-40B4-BE49-F238E27FC236}">
                <a16:creationId xmlns:a16="http://schemas.microsoft.com/office/drawing/2014/main" id="{3C00FFEB-723B-4185-B280-0C13215A8A7D}"/>
              </a:ext>
            </a:extLst>
          </p:cNvPr>
          <p:cNvSpPr txBox="1"/>
          <p:nvPr/>
        </p:nvSpPr>
        <p:spPr>
          <a:xfrm>
            <a:off x="5441551" y="3691481"/>
            <a:ext cx="1576552" cy="370484"/>
          </a:xfrm>
          <a:prstGeom prst="rect">
            <a:avLst/>
          </a:prstGeom>
          <a:noFill/>
        </p:spPr>
        <p:txBody>
          <a:bodyPr wrap="square" rtlCol="0">
            <a:spAutoFit/>
          </a:bodyPr>
          <a:lstStyle/>
          <a:p>
            <a:r>
              <a:rPr lang="en-GB" b="1" dirty="0"/>
              <a:t>CCAFS SLC - 40</a:t>
            </a:r>
          </a:p>
        </p:txBody>
      </p:sp>
      <p:sp>
        <p:nvSpPr>
          <p:cNvPr id="18" name="TextBox 17">
            <a:extLst>
              <a:ext uri="{FF2B5EF4-FFF2-40B4-BE49-F238E27FC236}">
                <a16:creationId xmlns:a16="http://schemas.microsoft.com/office/drawing/2014/main" id="{5D87ACD9-1881-41AB-ADC5-AB3FDAB2EB4D}"/>
              </a:ext>
            </a:extLst>
          </p:cNvPr>
          <p:cNvSpPr txBox="1"/>
          <p:nvPr/>
        </p:nvSpPr>
        <p:spPr>
          <a:xfrm>
            <a:off x="8092412" y="1366460"/>
            <a:ext cx="1576552" cy="370484"/>
          </a:xfrm>
          <a:prstGeom prst="rect">
            <a:avLst/>
          </a:prstGeom>
          <a:noFill/>
        </p:spPr>
        <p:txBody>
          <a:bodyPr wrap="square" rtlCol="0">
            <a:spAutoFit/>
          </a:bodyPr>
          <a:lstStyle/>
          <a:p>
            <a:r>
              <a:rPr lang="en-GB" b="1" dirty="0"/>
              <a:t>VAFB SLC-4E</a:t>
            </a:r>
          </a:p>
        </p:txBody>
      </p:sp>
      <p:sp>
        <p:nvSpPr>
          <p:cNvPr id="19" name="TextBox 18">
            <a:extLst>
              <a:ext uri="{FF2B5EF4-FFF2-40B4-BE49-F238E27FC236}">
                <a16:creationId xmlns:a16="http://schemas.microsoft.com/office/drawing/2014/main" id="{25194A59-2313-4CA5-AB67-E53E2539F7BB}"/>
              </a:ext>
            </a:extLst>
          </p:cNvPr>
          <p:cNvSpPr txBox="1"/>
          <p:nvPr/>
        </p:nvSpPr>
        <p:spPr>
          <a:xfrm>
            <a:off x="8092412" y="3818526"/>
            <a:ext cx="1576552" cy="370484"/>
          </a:xfrm>
          <a:prstGeom prst="rect">
            <a:avLst/>
          </a:prstGeom>
          <a:noFill/>
        </p:spPr>
        <p:txBody>
          <a:bodyPr wrap="square" rtlCol="0">
            <a:spAutoFit/>
          </a:bodyPr>
          <a:lstStyle/>
          <a:p>
            <a:r>
              <a:rPr lang="en-GB" b="1" dirty="0"/>
              <a:t>KSC LC 39A</a:t>
            </a: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sz="4000" dirty="0">
                <a:solidFill>
                  <a:srgbClr val="0B49CB"/>
                </a:solidFill>
                <a:latin typeface="Abadi"/>
              </a:rPr>
              <a:t>Are launch sites located near landmarks?</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B87E58AF-E81A-4B1B-AA70-371933E8D03F}"/>
              </a:ext>
            </a:extLst>
          </p:cNvPr>
          <p:cNvPicPr>
            <a:picLocks noChangeAspect="1"/>
          </p:cNvPicPr>
          <p:nvPr/>
        </p:nvPicPr>
        <p:blipFill>
          <a:blip r:embed="rId3"/>
          <a:stretch>
            <a:fillRect/>
          </a:stretch>
        </p:blipFill>
        <p:spPr>
          <a:xfrm>
            <a:off x="903889" y="1346836"/>
            <a:ext cx="4282443" cy="2895775"/>
          </a:xfrm>
          <a:prstGeom prst="rect">
            <a:avLst/>
          </a:prstGeom>
          <a:ln w="31750" cmpd="thickThin">
            <a:solidFill>
              <a:schemeClr val="dk1"/>
            </a:solidFill>
            <a:prstDash val="dash"/>
          </a:ln>
        </p:spPr>
      </p:pic>
      <p:pic>
        <p:nvPicPr>
          <p:cNvPr id="7" name="Picture 6">
            <a:extLst>
              <a:ext uri="{FF2B5EF4-FFF2-40B4-BE49-F238E27FC236}">
                <a16:creationId xmlns:a16="http://schemas.microsoft.com/office/drawing/2014/main" id="{B10597F9-6E8B-4D76-B5D9-6A17129FAD3B}"/>
              </a:ext>
            </a:extLst>
          </p:cNvPr>
          <p:cNvPicPr>
            <a:picLocks noChangeAspect="1"/>
          </p:cNvPicPr>
          <p:nvPr/>
        </p:nvPicPr>
        <p:blipFill>
          <a:blip r:embed="rId4"/>
          <a:stretch>
            <a:fillRect/>
          </a:stretch>
        </p:blipFill>
        <p:spPr>
          <a:xfrm>
            <a:off x="5265684" y="1346837"/>
            <a:ext cx="6123891" cy="2454833"/>
          </a:xfrm>
          <a:prstGeom prst="rect">
            <a:avLst/>
          </a:prstGeom>
          <a:ln w="31750">
            <a:solidFill>
              <a:schemeClr val="dk1"/>
            </a:solidFill>
            <a:prstDash val="dash"/>
          </a:ln>
        </p:spPr>
      </p:pic>
      <p:sp>
        <p:nvSpPr>
          <p:cNvPr id="9" name="TextBox 8">
            <a:extLst>
              <a:ext uri="{FF2B5EF4-FFF2-40B4-BE49-F238E27FC236}">
                <a16:creationId xmlns:a16="http://schemas.microsoft.com/office/drawing/2014/main" id="{C7988996-A50A-44C5-9C79-AEF0D7C488C3}"/>
              </a:ext>
            </a:extLst>
          </p:cNvPr>
          <p:cNvSpPr txBox="1"/>
          <p:nvPr/>
        </p:nvSpPr>
        <p:spPr>
          <a:xfrm>
            <a:off x="9157616" y="1346836"/>
            <a:ext cx="2264373" cy="253916"/>
          </a:xfrm>
          <a:prstGeom prst="rect">
            <a:avLst/>
          </a:prstGeom>
          <a:solidFill>
            <a:schemeClr val="accent1">
              <a:lumMod val="75000"/>
            </a:schemeClr>
          </a:solidFill>
        </p:spPr>
        <p:txBody>
          <a:bodyPr wrap="square" rtlCol="0">
            <a:spAutoFit/>
          </a:bodyPr>
          <a:lstStyle/>
          <a:p>
            <a:r>
              <a:rPr lang="en-GB" sz="1050" b="1" dirty="0">
                <a:solidFill>
                  <a:srgbClr val="121619"/>
                </a:solidFill>
              </a:rPr>
              <a:t>Distance to the city from KSC LC-39A</a:t>
            </a:r>
          </a:p>
        </p:txBody>
      </p:sp>
      <p:sp>
        <p:nvSpPr>
          <p:cNvPr id="10" name="TextBox 9">
            <a:extLst>
              <a:ext uri="{FF2B5EF4-FFF2-40B4-BE49-F238E27FC236}">
                <a16:creationId xmlns:a16="http://schemas.microsoft.com/office/drawing/2014/main" id="{5166ADD6-F95E-47CE-8A22-002C4C8B3DA8}"/>
              </a:ext>
            </a:extLst>
          </p:cNvPr>
          <p:cNvSpPr txBox="1"/>
          <p:nvPr/>
        </p:nvSpPr>
        <p:spPr>
          <a:xfrm>
            <a:off x="903889" y="3963397"/>
            <a:ext cx="3171368" cy="253916"/>
          </a:xfrm>
          <a:prstGeom prst="rect">
            <a:avLst/>
          </a:prstGeom>
          <a:solidFill>
            <a:schemeClr val="accent1">
              <a:lumMod val="75000"/>
            </a:schemeClr>
          </a:solidFill>
        </p:spPr>
        <p:txBody>
          <a:bodyPr wrap="square" rtlCol="0">
            <a:spAutoFit/>
          </a:bodyPr>
          <a:lstStyle/>
          <a:p>
            <a:r>
              <a:rPr lang="en-GB" sz="1050" b="1" dirty="0">
                <a:solidFill>
                  <a:srgbClr val="121619"/>
                </a:solidFill>
              </a:rPr>
              <a:t>Distance to the railway and coast from CCAFS SLC-40</a:t>
            </a:r>
          </a:p>
        </p:txBody>
      </p:sp>
      <p:pic>
        <p:nvPicPr>
          <p:cNvPr id="12" name="Picture 11">
            <a:extLst>
              <a:ext uri="{FF2B5EF4-FFF2-40B4-BE49-F238E27FC236}">
                <a16:creationId xmlns:a16="http://schemas.microsoft.com/office/drawing/2014/main" id="{70BC9D6E-AB91-448E-9EA3-724731D16082}"/>
              </a:ext>
            </a:extLst>
          </p:cNvPr>
          <p:cNvPicPr>
            <a:picLocks noChangeAspect="1"/>
          </p:cNvPicPr>
          <p:nvPr/>
        </p:nvPicPr>
        <p:blipFill>
          <a:blip r:embed="rId5"/>
          <a:stretch>
            <a:fillRect/>
          </a:stretch>
        </p:blipFill>
        <p:spPr>
          <a:xfrm>
            <a:off x="5274577" y="3927255"/>
            <a:ext cx="6114998" cy="1378848"/>
          </a:xfrm>
          <a:prstGeom prst="rect">
            <a:avLst/>
          </a:prstGeom>
          <a:ln w="31750">
            <a:solidFill>
              <a:schemeClr val="dk1"/>
            </a:solidFill>
            <a:prstDash val="dash"/>
          </a:ln>
        </p:spPr>
      </p:pic>
      <p:sp>
        <p:nvSpPr>
          <p:cNvPr id="13" name="TextBox 12">
            <a:extLst>
              <a:ext uri="{FF2B5EF4-FFF2-40B4-BE49-F238E27FC236}">
                <a16:creationId xmlns:a16="http://schemas.microsoft.com/office/drawing/2014/main" id="{3D8AB856-BEF2-4404-9F3C-E4BF32B13549}"/>
              </a:ext>
            </a:extLst>
          </p:cNvPr>
          <p:cNvSpPr txBox="1"/>
          <p:nvPr/>
        </p:nvSpPr>
        <p:spPr>
          <a:xfrm>
            <a:off x="8848093" y="3963397"/>
            <a:ext cx="2582789" cy="253916"/>
          </a:xfrm>
          <a:prstGeom prst="rect">
            <a:avLst/>
          </a:prstGeom>
          <a:solidFill>
            <a:schemeClr val="accent1">
              <a:lumMod val="75000"/>
            </a:schemeClr>
          </a:solidFill>
        </p:spPr>
        <p:txBody>
          <a:bodyPr wrap="square" rtlCol="0">
            <a:spAutoFit/>
          </a:bodyPr>
          <a:lstStyle/>
          <a:p>
            <a:r>
              <a:rPr lang="en-GB" sz="1050" b="1" dirty="0">
                <a:solidFill>
                  <a:srgbClr val="121619"/>
                </a:solidFill>
              </a:rPr>
              <a:t>Distance from CCAFS SLC-40 to highway</a:t>
            </a:r>
          </a:p>
        </p:txBody>
      </p:sp>
      <p:pic>
        <p:nvPicPr>
          <p:cNvPr id="15" name="Picture 14">
            <a:extLst>
              <a:ext uri="{FF2B5EF4-FFF2-40B4-BE49-F238E27FC236}">
                <a16:creationId xmlns:a16="http://schemas.microsoft.com/office/drawing/2014/main" id="{57AFB819-A37E-491C-97B4-324ECD4644C4}"/>
              </a:ext>
            </a:extLst>
          </p:cNvPr>
          <p:cNvPicPr>
            <a:picLocks noChangeAspect="1"/>
          </p:cNvPicPr>
          <p:nvPr/>
        </p:nvPicPr>
        <p:blipFill>
          <a:blip r:embed="rId6"/>
          <a:stretch>
            <a:fillRect/>
          </a:stretch>
        </p:blipFill>
        <p:spPr>
          <a:xfrm>
            <a:off x="903889" y="4290779"/>
            <a:ext cx="4282443" cy="1015325"/>
          </a:xfrm>
          <a:prstGeom prst="rect">
            <a:avLst/>
          </a:prstGeom>
          <a:ln w="31750">
            <a:solidFill>
              <a:schemeClr val="dk1"/>
            </a:solidFill>
            <a:prstDash val="dash"/>
          </a:ln>
        </p:spPr>
      </p:pic>
      <p:sp>
        <p:nvSpPr>
          <p:cNvPr id="16" name="TextBox 15">
            <a:extLst>
              <a:ext uri="{FF2B5EF4-FFF2-40B4-BE49-F238E27FC236}">
                <a16:creationId xmlns:a16="http://schemas.microsoft.com/office/drawing/2014/main" id="{200410DB-B8AF-4188-A9B2-BBFEE5F85F0E}"/>
              </a:ext>
            </a:extLst>
          </p:cNvPr>
          <p:cNvSpPr txBox="1"/>
          <p:nvPr/>
        </p:nvSpPr>
        <p:spPr>
          <a:xfrm>
            <a:off x="903889" y="5570483"/>
            <a:ext cx="10526993" cy="1200329"/>
          </a:xfrm>
          <a:prstGeom prst="rect">
            <a:avLst/>
          </a:prstGeom>
          <a:noFill/>
        </p:spPr>
        <p:txBody>
          <a:bodyPr wrap="square" rtlCol="0">
            <a:spAutoFit/>
          </a:bodyPr>
          <a:lstStyle/>
          <a:p>
            <a:r>
              <a:rPr lang="en-GB" dirty="0"/>
              <a:t>Launch sites are build in close proximity to coastline and highways as rocket launch is transported to coastline via highways.</a:t>
            </a:r>
          </a:p>
          <a:p>
            <a:r>
              <a:rPr lang="en-GB" dirty="0"/>
              <a:t>Distance is also maintained between railway and launch sites but not with as much distance as cities.</a:t>
            </a:r>
          </a:p>
          <a:p>
            <a:r>
              <a:rPr lang="en-GB" dirty="0"/>
              <a:t>It is also crucial for launch sites not to be in close proximity of cities as shown above. </a:t>
            </a: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2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2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2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2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371599" y="294538"/>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371599" y="2318197"/>
            <a:ext cx="9724031" cy="36833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400" b="1" dirty="0">
                <a:solidFill>
                  <a:schemeClr val="tx1"/>
                </a:solidFill>
                <a:latin typeface="+mn-lt"/>
              </a:rPr>
              <a:t>Project Scope</a:t>
            </a:r>
          </a:p>
          <a:p>
            <a:pPr>
              <a:spcBef>
                <a:spcPts val="1400"/>
              </a:spcBef>
              <a:buFont typeface="Arial" panose="020B0604020202020204" pitchFamily="34" charset="0"/>
              <a:buChar char="•"/>
            </a:pPr>
            <a:r>
              <a:rPr lang="en-US" sz="2000" dirty="0">
                <a:solidFill>
                  <a:schemeClr val="tx1"/>
                </a:solidFill>
                <a:latin typeface="+mn-lt"/>
              </a:rPr>
              <a:t>This report has been created as part of the IBM Applied Data Science Capstone Project.</a:t>
            </a:r>
          </a:p>
          <a:p>
            <a:pPr>
              <a:spcBef>
                <a:spcPts val="1400"/>
              </a:spcBef>
              <a:buFont typeface="Arial" panose="020B0604020202020204" pitchFamily="34" charset="0"/>
              <a:buChar char="•"/>
            </a:pPr>
            <a:r>
              <a:rPr lang="en-US" sz="2000" dirty="0">
                <a:solidFill>
                  <a:schemeClr val="tx1"/>
                </a:solidFill>
                <a:latin typeface="+mn-lt"/>
              </a:rPr>
              <a:t>The Capstone Project is based on the Space industry, it analyses Space X data from its website to determine whether SpaceX Falcon 9 first stage will land successfully. Space X states that the cost of Falcon 9 launch is $62 million dollars compared to $165 million dollars stated by its competitors. Much of the savings are due to its ability to reuse its first stage components. </a:t>
            </a:r>
          </a:p>
          <a:p>
            <a:pPr>
              <a:spcBef>
                <a:spcPts val="1400"/>
              </a:spcBef>
              <a:buFont typeface="Arial" panose="020B0604020202020204" pitchFamily="34" charset="0"/>
              <a:buChar char="•"/>
            </a:pPr>
            <a:r>
              <a:rPr lang="en-US" sz="2000" dirty="0">
                <a:solidFill>
                  <a:schemeClr val="tx1"/>
                </a:solidFill>
                <a:latin typeface="+mn-lt"/>
              </a:rPr>
              <a:t>In this project Space Y wants to compete with Space X, so uses machine learning techniques to establish whether Falcon 9 rocket launch first stage will land successfully. This information will help Space Y to bid against Space X for rocket launch business. </a:t>
            </a:r>
          </a:p>
          <a:p>
            <a:pPr>
              <a:spcBef>
                <a:spcPts val="1400"/>
              </a:spcBef>
              <a:buFont typeface="Arial" panose="020B0604020202020204" pitchFamily="34" charset="0"/>
              <a:buChar char="•"/>
            </a:pPr>
            <a:endParaRPr lang="en-US" sz="2000" dirty="0">
              <a:solidFill>
                <a:schemeClr val="tx1"/>
              </a:solidFill>
              <a:latin typeface="+mn-lt"/>
            </a:endParaRPr>
          </a:p>
          <a:p>
            <a:pPr>
              <a:spcBef>
                <a:spcPts val="1400"/>
              </a:spcBef>
              <a:buFont typeface="Arial" panose="020B0604020202020204" pitchFamily="34" charset="0"/>
              <a:buChar char="•"/>
            </a:pPr>
            <a:endParaRPr lang="en-US" sz="2000" dirty="0">
              <a:solidFill>
                <a:schemeClr val="tx1"/>
              </a:solidFill>
              <a:latin typeface="+mn-lt"/>
            </a:endParaRPr>
          </a:p>
          <a:p>
            <a:pPr>
              <a:spcBef>
                <a:spcPts val="1400"/>
              </a:spcBef>
              <a:buFont typeface="Arial" panose="020B0604020202020204" pitchFamily="34" charset="0"/>
              <a:buChar char="•"/>
            </a:pPr>
            <a:endParaRPr lang="en-US" sz="2000" dirty="0">
              <a:solidFill>
                <a:schemeClr val="tx1"/>
              </a:solidFill>
              <a:latin typeface="+mn-lt"/>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a:t>
            </a:fld>
            <a:endParaRPr lang="en-US" sz="1100">
              <a:solidFill>
                <a:schemeClr val="tx1">
                  <a:lumMod val="50000"/>
                  <a:lumOff val="50000"/>
                </a:schemeClr>
              </a:solidFill>
              <a:latin typeface="+mn-lt"/>
            </a:endParaRPr>
          </a:p>
        </p:txBody>
      </p:sp>
      <p:sp>
        <p:nvSpPr>
          <p:cNvPr id="6" name="Content Placeholder 2">
            <a:extLst>
              <a:ext uri="{FF2B5EF4-FFF2-40B4-BE49-F238E27FC236}">
                <a16:creationId xmlns:a16="http://schemas.microsoft.com/office/drawing/2014/main" id="{AF5D58C8-4DE6-4909-AF22-6361AA1C4A13}"/>
              </a:ext>
            </a:extLst>
          </p:cNvPr>
          <p:cNvSpPr txBox="1">
            <a:spLocks/>
          </p:cNvSpPr>
          <p:nvPr/>
        </p:nvSpPr>
        <p:spPr>
          <a:xfrm>
            <a:off x="1371600" y="5444359"/>
            <a:ext cx="9602078" cy="132956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000" b="1" dirty="0">
                <a:solidFill>
                  <a:schemeClr val="tx1"/>
                </a:solidFill>
                <a:latin typeface="+mn-lt"/>
              </a:rPr>
              <a:t>Insights to derive from machine learning </a:t>
            </a:r>
          </a:p>
          <a:p>
            <a:pPr>
              <a:spcBef>
                <a:spcPts val="1400"/>
              </a:spcBef>
            </a:pPr>
            <a:r>
              <a:rPr lang="en-US" sz="2000" dirty="0">
                <a:solidFill>
                  <a:schemeClr val="tx1"/>
                </a:solidFill>
                <a:latin typeface="+mn-lt"/>
              </a:rPr>
              <a:t>What factors determine a successful launch?</a:t>
            </a:r>
          </a:p>
          <a:p>
            <a:pPr>
              <a:spcBef>
                <a:spcPts val="1400"/>
              </a:spcBef>
            </a:pPr>
            <a:r>
              <a:rPr lang="en-US" sz="2000" dirty="0">
                <a:solidFill>
                  <a:schemeClr val="tx1"/>
                </a:solidFill>
                <a:latin typeface="+mn-lt"/>
              </a:rPr>
              <a:t>What are the key variables in determining success/failure?</a:t>
            </a:r>
          </a:p>
          <a:p>
            <a:pPr>
              <a:spcBef>
                <a:spcPts val="1400"/>
              </a:spcBef>
            </a:pPr>
            <a:endParaRPr lang="en-US" sz="2200" dirty="0">
              <a:solidFill>
                <a:srgbClr val="FF0000"/>
              </a:solidFill>
              <a:latin typeface="Abadi"/>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41434" y="5315195"/>
            <a:ext cx="10802136" cy="1112016"/>
          </a:xfrm>
          <a:prstGeom prst="rect">
            <a:avLst/>
          </a:prstGeom>
        </p:spPr>
        <p:txBody>
          <a:bodyPr lIns="91440" tIns="45720" rIns="91440" bIns="45720" anchor="t">
            <a:noAutofit/>
          </a:bodyPr>
          <a:lstStyle/>
          <a:p>
            <a:pPr marL="0" indent="0">
              <a:lnSpc>
                <a:spcPct val="100000"/>
              </a:lnSpc>
              <a:spcBef>
                <a:spcPts val="1400"/>
              </a:spcBef>
              <a:buNone/>
            </a:pPr>
            <a:r>
              <a:rPr lang="en-US" sz="3200" dirty="0">
                <a:solidFill>
                  <a:schemeClr val="accent3">
                    <a:lumMod val="25000"/>
                  </a:schemeClr>
                </a:solidFill>
                <a:latin typeface="+mj-lt"/>
              </a:rPr>
              <a:t>The graph shows KSC LC-39A launch sites have been most successful with its rocket launch.</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j-lt"/>
              </a:rPr>
              <a:t>Launch Site Success</a:t>
            </a:r>
          </a:p>
        </p:txBody>
      </p:sp>
      <p:pic>
        <p:nvPicPr>
          <p:cNvPr id="7" name="Picture 6">
            <a:extLst>
              <a:ext uri="{FF2B5EF4-FFF2-40B4-BE49-F238E27FC236}">
                <a16:creationId xmlns:a16="http://schemas.microsoft.com/office/drawing/2014/main" id="{89E1A3E0-C538-4A38-A60D-573F1F0EB580}"/>
              </a:ext>
            </a:extLst>
          </p:cNvPr>
          <p:cNvPicPr>
            <a:picLocks noChangeAspect="1"/>
          </p:cNvPicPr>
          <p:nvPr/>
        </p:nvPicPr>
        <p:blipFill>
          <a:blip r:embed="rId3"/>
          <a:stretch>
            <a:fillRect/>
          </a:stretch>
        </p:blipFill>
        <p:spPr>
          <a:xfrm>
            <a:off x="770011" y="1397876"/>
            <a:ext cx="10723196" cy="363657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77% of launches have been successful at KSC LC-39A</a:t>
            </a:r>
          </a:p>
        </p:txBody>
      </p:sp>
      <p:pic>
        <p:nvPicPr>
          <p:cNvPr id="4" name="Picture 3">
            <a:extLst>
              <a:ext uri="{FF2B5EF4-FFF2-40B4-BE49-F238E27FC236}">
                <a16:creationId xmlns:a16="http://schemas.microsoft.com/office/drawing/2014/main" id="{AFB433E7-34F6-4928-AF90-5DCB538AACFF}"/>
              </a:ext>
            </a:extLst>
          </p:cNvPr>
          <p:cNvPicPr>
            <a:picLocks noChangeAspect="1"/>
          </p:cNvPicPr>
          <p:nvPr/>
        </p:nvPicPr>
        <p:blipFill>
          <a:blip r:embed="rId3"/>
          <a:stretch>
            <a:fillRect/>
          </a:stretch>
        </p:blipFill>
        <p:spPr>
          <a:xfrm>
            <a:off x="569700" y="1963190"/>
            <a:ext cx="11243928" cy="327922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222163" y="1741975"/>
            <a:ext cx="3728417" cy="3345032"/>
          </a:xfrm>
          <a:prstGeom prst="rect">
            <a:avLst/>
          </a:prstGeom>
        </p:spPr>
        <p:txBody>
          <a:bodyPr lIns="91440" tIns="45720" rIns="91440" bIns="45720" anchor="t">
            <a:normAutofit fontScale="92500"/>
          </a:bodyPr>
          <a:lstStyle/>
          <a:p>
            <a:pPr marL="0" indent="0">
              <a:lnSpc>
                <a:spcPct val="100000"/>
              </a:lnSpc>
              <a:spcBef>
                <a:spcPts val="1400"/>
              </a:spcBef>
              <a:buNone/>
            </a:pPr>
            <a:r>
              <a:rPr lang="en-US" sz="2200" dirty="0">
                <a:solidFill>
                  <a:schemeClr val="accent3">
                    <a:lumMod val="25000"/>
                  </a:schemeClr>
                </a:solidFill>
                <a:latin typeface="+mj-lt"/>
              </a:rPr>
              <a:t>The graphs demonstrate low payload launches are more successful than high load payload mass.</a:t>
            </a:r>
          </a:p>
          <a:p>
            <a:pPr marL="0" indent="0">
              <a:lnSpc>
                <a:spcPct val="100000"/>
              </a:lnSpc>
              <a:spcBef>
                <a:spcPts val="1400"/>
              </a:spcBef>
              <a:buNone/>
            </a:pPr>
            <a:endParaRPr lang="en-US" sz="2200" dirty="0">
              <a:solidFill>
                <a:schemeClr val="accent3">
                  <a:lumMod val="25000"/>
                </a:schemeClr>
              </a:solidFill>
              <a:latin typeface="+mj-lt"/>
            </a:endParaRPr>
          </a:p>
          <a:p>
            <a:pPr marL="0" indent="0">
              <a:lnSpc>
                <a:spcPct val="100000"/>
              </a:lnSpc>
              <a:spcBef>
                <a:spcPts val="1400"/>
              </a:spcBef>
              <a:buNone/>
            </a:pPr>
            <a:r>
              <a:rPr lang="en-US" sz="2200" dirty="0">
                <a:solidFill>
                  <a:schemeClr val="accent3">
                    <a:lumMod val="25000"/>
                  </a:schemeClr>
                </a:solidFill>
                <a:latin typeface="+mj-lt"/>
              </a:rPr>
              <a:t>Therefore, launches with low pay load mass are more likely to be successfully launched than heavier payload rocket launches.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Payload Range Analysis</a:t>
            </a:r>
          </a:p>
        </p:txBody>
      </p:sp>
      <p:pic>
        <p:nvPicPr>
          <p:cNvPr id="4" name="Picture 3">
            <a:extLst>
              <a:ext uri="{FF2B5EF4-FFF2-40B4-BE49-F238E27FC236}">
                <a16:creationId xmlns:a16="http://schemas.microsoft.com/office/drawing/2014/main" id="{4271E30A-93F1-465F-9C90-729746082A34}"/>
              </a:ext>
            </a:extLst>
          </p:cNvPr>
          <p:cNvPicPr>
            <a:picLocks noChangeAspect="1"/>
          </p:cNvPicPr>
          <p:nvPr/>
        </p:nvPicPr>
        <p:blipFill>
          <a:blip r:embed="rId3"/>
          <a:stretch>
            <a:fillRect/>
          </a:stretch>
        </p:blipFill>
        <p:spPr>
          <a:xfrm>
            <a:off x="387496" y="4378686"/>
            <a:ext cx="7639494" cy="2327711"/>
          </a:xfrm>
          <a:prstGeom prst="rect">
            <a:avLst/>
          </a:prstGeom>
          <a:ln>
            <a:solidFill>
              <a:schemeClr val="dk1"/>
            </a:solidFill>
          </a:ln>
        </p:spPr>
      </p:pic>
      <p:pic>
        <p:nvPicPr>
          <p:cNvPr id="7" name="Picture 6">
            <a:extLst>
              <a:ext uri="{FF2B5EF4-FFF2-40B4-BE49-F238E27FC236}">
                <a16:creationId xmlns:a16="http://schemas.microsoft.com/office/drawing/2014/main" id="{4B45F87D-625E-447F-B6AC-5DB7BB5707A5}"/>
              </a:ext>
            </a:extLst>
          </p:cNvPr>
          <p:cNvPicPr>
            <a:picLocks noChangeAspect="1"/>
          </p:cNvPicPr>
          <p:nvPr/>
        </p:nvPicPr>
        <p:blipFill>
          <a:blip r:embed="rId4"/>
          <a:stretch>
            <a:fillRect/>
          </a:stretch>
        </p:blipFill>
        <p:spPr>
          <a:xfrm>
            <a:off x="387496" y="1672131"/>
            <a:ext cx="7639494" cy="2366092"/>
          </a:xfrm>
          <a:prstGeom prst="rect">
            <a:avLst/>
          </a:prstGeom>
          <a:ln>
            <a:solidFill>
              <a:schemeClr val="dk1"/>
            </a:solidFill>
          </a:ln>
        </p:spPr>
      </p:pic>
      <p:sp>
        <p:nvSpPr>
          <p:cNvPr id="8" name="TextBox 7">
            <a:extLst>
              <a:ext uri="{FF2B5EF4-FFF2-40B4-BE49-F238E27FC236}">
                <a16:creationId xmlns:a16="http://schemas.microsoft.com/office/drawing/2014/main" id="{968C172D-088C-4E0B-B03A-4753F0CC7206}"/>
              </a:ext>
            </a:extLst>
          </p:cNvPr>
          <p:cNvSpPr txBox="1"/>
          <p:nvPr/>
        </p:nvSpPr>
        <p:spPr>
          <a:xfrm>
            <a:off x="273269" y="1372643"/>
            <a:ext cx="1912883" cy="369332"/>
          </a:xfrm>
          <a:prstGeom prst="rect">
            <a:avLst/>
          </a:prstGeom>
          <a:noFill/>
          <a:ln>
            <a:noFill/>
          </a:ln>
        </p:spPr>
        <p:txBody>
          <a:bodyPr wrap="square" rtlCol="0">
            <a:spAutoFit/>
          </a:bodyPr>
          <a:lstStyle/>
          <a:p>
            <a:r>
              <a:rPr lang="en-GB" dirty="0"/>
              <a:t>Low payload mass</a:t>
            </a:r>
          </a:p>
        </p:txBody>
      </p:sp>
      <p:sp>
        <p:nvSpPr>
          <p:cNvPr id="10" name="TextBox 9">
            <a:extLst>
              <a:ext uri="{FF2B5EF4-FFF2-40B4-BE49-F238E27FC236}">
                <a16:creationId xmlns:a16="http://schemas.microsoft.com/office/drawing/2014/main" id="{4417078B-8F4D-4508-8636-6C8C9F5D0293}"/>
              </a:ext>
            </a:extLst>
          </p:cNvPr>
          <p:cNvSpPr txBox="1"/>
          <p:nvPr/>
        </p:nvSpPr>
        <p:spPr>
          <a:xfrm>
            <a:off x="273269" y="4051399"/>
            <a:ext cx="2144110" cy="369332"/>
          </a:xfrm>
          <a:prstGeom prst="rect">
            <a:avLst/>
          </a:prstGeom>
          <a:noFill/>
          <a:ln>
            <a:noFill/>
          </a:ln>
        </p:spPr>
        <p:txBody>
          <a:bodyPr wrap="square" rtlCol="0">
            <a:spAutoFit/>
          </a:bodyPr>
          <a:lstStyle/>
          <a:p>
            <a:r>
              <a:rPr lang="en-GB" dirty="0"/>
              <a:t>High payload mass</a:t>
            </a:r>
          </a:p>
        </p:txBody>
      </p:sp>
      <p:sp>
        <p:nvSpPr>
          <p:cNvPr id="9" name="Flowchart: Alternate Process 8">
            <a:extLst>
              <a:ext uri="{FF2B5EF4-FFF2-40B4-BE49-F238E27FC236}">
                <a16:creationId xmlns:a16="http://schemas.microsoft.com/office/drawing/2014/main" id="{D62B4FC8-BC7B-42B1-B8EF-88908BDB34F6}"/>
              </a:ext>
            </a:extLst>
          </p:cNvPr>
          <p:cNvSpPr/>
          <p:nvPr/>
        </p:nvSpPr>
        <p:spPr>
          <a:xfrm>
            <a:off x="893379" y="4563352"/>
            <a:ext cx="6884276" cy="369332"/>
          </a:xfrm>
          <a:prstGeom prst="flowChartAlternateProcess">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C00000"/>
              </a:solidFill>
            </a:endParaRPr>
          </a:p>
        </p:txBody>
      </p:sp>
      <p:sp>
        <p:nvSpPr>
          <p:cNvPr id="13" name="Flowchart: Alternate Process 12">
            <a:extLst>
              <a:ext uri="{FF2B5EF4-FFF2-40B4-BE49-F238E27FC236}">
                <a16:creationId xmlns:a16="http://schemas.microsoft.com/office/drawing/2014/main" id="{3DD9D197-6ADD-4236-89A2-29F16488A2EE}"/>
              </a:ext>
            </a:extLst>
          </p:cNvPr>
          <p:cNvSpPr/>
          <p:nvPr/>
        </p:nvSpPr>
        <p:spPr>
          <a:xfrm>
            <a:off x="770011" y="1752557"/>
            <a:ext cx="7007644" cy="369332"/>
          </a:xfrm>
          <a:prstGeom prst="flowChartAlternateProcess">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C00000"/>
              </a:solidFill>
            </a:endParaRP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3786350"/>
            <a:ext cx="5017252" cy="2239224"/>
          </a:xfrm>
          <a:prstGeom prst="rect">
            <a:avLst/>
          </a:prstGeom>
        </p:spPr>
        <p:txBody>
          <a:bodyPr vert="horz" lIns="91440" tIns="45720" rIns="91440" bIns="45720" rtlCol="0" anchor="t">
            <a:normAutofit fontScale="85000" lnSpcReduction="10000"/>
          </a:bodyPr>
          <a:lstStyle/>
          <a:p>
            <a:pPr>
              <a:lnSpc>
                <a:spcPct val="100000"/>
              </a:lnSpc>
              <a:spcBef>
                <a:spcPts val="1400"/>
              </a:spcBef>
            </a:pPr>
            <a:r>
              <a:rPr lang="en-US" dirty="0">
                <a:solidFill>
                  <a:schemeClr val="accent3">
                    <a:lumMod val="25000"/>
                  </a:schemeClr>
                </a:solidFill>
              </a:rPr>
              <a:t>All the models shows the same accuracy rate. </a:t>
            </a:r>
          </a:p>
          <a:p>
            <a:pPr>
              <a:lnSpc>
                <a:spcPct val="100000"/>
              </a:lnSpc>
              <a:spcBef>
                <a:spcPts val="1400"/>
              </a:spcBef>
            </a:pPr>
            <a:r>
              <a:rPr lang="en-US" dirty="0">
                <a:solidFill>
                  <a:schemeClr val="accent3">
                    <a:lumMod val="25000"/>
                  </a:schemeClr>
                </a:solidFill>
              </a:rPr>
              <a:t>This could be due to small samples.</a:t>
            </a:r>
          </a:p>
          <a:p>
            <a:pPr>
              <a:lnSpc>
                <a:spcPct val="100000"/>
              </a:lnSpc>
              <a:spcBef>
                <a:spcPts val="1400"/>
              </a:spcBef>
            </a:pPr>
            <a:r>
              <a:rPr lang="en-US" dirty="0">
                <a:solidFill>
                  <a:schemeClr val="accent3">
                    <a:lumMod val="25000"/>
                  </a:schemeClr>
                </a:solidFill>
              </a:rPr>
              <a:t>The models show 83% accuracy rate using test data.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j-lt"/>
              </a:rPr>
              <a:t>Classification Accuracy</a:t>
            </a:r>
          </a:p>
        </p:txBody>
      </p:sp>
      <p:graphicFrame>
        <p:nvGraphicFramePr>
          <p:cNvPr id="2" name="Table 1">
            <a:extLst>
              <a:ext uri="{FF2B5EF4-FFF2-40B4-BE49-F238E27FC236}">
                <a16:creationId xmlns:a16="http://schemas.microsoft.com/office/drawing/2014/main" id="{9A3618EB-0678-4CA0-B24D-BE804526766B}"/>
              </a:ext>
            </a:extLst>
          </p:cNvPr>
          <p:cNvGraphicFramePr>
            <a:graphicFrameLocks noGrp="1"/>
          </p:cNvGraphicFramePr>
          <p:nvPr>
            <p:extLst>
              <p:ext uri="{D42A27DB-BD31-4B8C-83A1-F6EECF244321}">
                <p14:modId xmlns:p14="http://schemas.microsoft.com/office/powerpoint/2010/main" val="1531837696"/>
              </p:ext>
            </p:extLst>
          </p:nvPr>
        </p:nvGraphicFramePr>
        <p:xfrm>
          <a:off x="770010" y="1602306"/>
          <a:ext cx="3749438" cy="1613860"/>
        </p:xfrm>
        <a:graphic>
          <a:graphicData uri="http://schemas.openxmlformats.org/drawingml/2006/table">
            <a:tbl>
              <a:tblPr/>
              <a:tblGrid>
                <a:gridCol w="2282991">
                  <a:extLst>
                    <a:ext uri="{9D8B030D-6E8A-4147-A177-3AD203B41FA5}">
                      <a16:colId xmlns:a16="http://schemas.microsoft.com/office/drawing/2014/main" val="1572964734"/>
                    </a:ext>
                  </a:extLst>
                </a:gridCol>
                <a:gridCol w="1466447">
                  <a:extLst>
                    <a:ext uri="{9D8B030D-6E8A-4147-A177-3AD203B41FA5}">
                      <a16:colId xmlns:a16="http://schemas.microsoft.com/office/drawing/2014/main" val="843514903"/>
                    </a:ext>
                  </a:extLst>
                </a:gridCol>
              </a:tblGrid>
              <a:tr h="403465">
                <a:tc>
                  <a:txBody>
                    <a:bodyPr/>
                    <a:lstStyle/>
                    <a:p>
                      <a:pPr algn="ctr" fontAlgn="b"/>
                      <a:r>
                        <a:rPr lang="en-GB" sz="1100" b="1" i="0" u="none" strike="noStrike">
                          <a:solidFill>
                            <a:srgbClr val="000000"/>
                          </a:solidFill>
                          <a:effectLst/>
                          <a:latin typeface="Calibri" panose="020F0502020204030204" pitchFamily="34" charset="0"/>
                        </a:rPr>
                        <a:t>Models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1" i="0" u="none" strike="noStrike" dirty="0">
                          <a:solidFill>
                            <a:srgbClr val="000000"/>
                          </a:solidFill>
                          <a:effectLst/>
                          <a:latin typeface="Calibri" panose="020F0502020204030204" pitchFamily="34" charset="0"/>
                        </a:rPr>
                        <a:t>Accuracy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25827718"/>
                  </a:ext>
                </a:extLst>
              </a:tr>
              <a:tr h="403465">
                <a:tc>
                  <a:txBody>
                    <a:bodyPr/>
                    <a:lstStyle/>
                    <a:p>
                      <a:pPr algn="ctr" fontAlgn="b"/>
                      <a:r>
                        <a:rPr lang="en-GB" sz="1100" b="1" i="0" u="none" strike="noStrike">
                          <a:solidFill>
                            <a:srgbClr val="000000"/>
                          </a:solidFill>
                          <a:effectLst/>
                          <a:latin typeface="Calibri" panose="020F0502020204030204" pitchFamily="34" charset="0"/>
                        </a:rPr>
                        <a:t>Logistic Regression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GB" sz="1100" b="0" i="0" u="none" strike="noStrike">
                          <a:solidFill>
                            <a:srgbClr val="000000"/>
                          </a:solidFill>
                          <a:effectLst/>
                          <a:latin typeface="Courier New" panose="02070309020205020404" pitchFamily="49" charset="0"/>
                        </a:rPr>
                        <a:t>0.83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301358637"/>
                  </a:ext>
                </a:extLst>
              </a:tr>
              <a:tr h="403465">
                <a:tc>
                  <a:txBody>
                    <a:bodyPr/>
                    <a:lstStyle/>
                    <a:p>
                      <a:pPr algn="ctr" fontAlgn="b"/>
                      <a:r>
                        <a:rPr lang="en-GB" sz="1100" b="1" i="0" u="none" strike="noStrike">
                          <a:solidFill>
                            <a:srgbClr val="000000"/>
                          </a:solidFill>
                          <a:effectLst/>
                          <a:latin typeface="Calibri" panose="020F0502020204030204" pitchFamily="34" charset="0"/>
                        </a:rPr>
                        <a:t>Decision Tree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GB" sz="1100" b="0" i="0" u="none" strike="noStrike">
                          <a:solidFill>
                            <a:srgbClr val="000000"/>
                          </a:solidFill>
                          <a:effectLst/>
                          <a:latin typeface="Courier New" panose="02070309020205020404" pitchFamily="49" charset="0"/>
                        </a:rPr>
                        <a:t>0.83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75346302"/>
                  </a:ext>
                </a:extLst>
              </a:tr>
              <a:tr h="403465">
                <a:tc>
                  <a:txBody>
                    <a:bodyPr/>
                    <a:lstStyle/>
                    <a:p>
                      <a:pPr algn="ctr" fontAlgn="b"/>
                      <a:r>
                        <a:rPr lang="en-GB" sz="1100" b="1" i="0" u="none" strike="noStrike">
                          <a:solidFill>
                            <a:srgbClr val="000000"/>
                          </a:solidFill>
                          <a:effectLst/>
                          <a:latin typeface="Calibri" panose="020F0502020204030204" pitchFamily="34" charset="0"/>
                        </a:rPr>
                        <a:t>KNN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GB" sz="1100" b="0" i="0" u="none" strike="noStrike" dirty="0">
                          <a:solidFill>
                            <a:srgbClr val="000000"/>
                          </a:solidFill>
                          <a:effectLst/>
                          <a:latin typeface="Courier New" panose="02070309020205020404" pitchFamily="49" charset="0"/>
                        </a:rPr>
                        <a:t>0.83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785504800"/>
                  </a:ext>
                </a:extLst>
              </a:tr>
            </a:tbl>
          </a:graphicData>
        </a:graphic>
      </p:graphicFrame>
      <p:graphicFrame>
        <p:nvGraphicFramePr>
          <p:cNvPr id="7" name="Chart 6">
            <a:extLst>
              <a:ext uri="{FF2B5EF4-FFF2-40B4-BE49-F238E27FC236}">
                <a16:creationId xmlns:a16="http://schemas.microsoft.com/office/drawing/2014/main" id="{BC55A9BF-B934-419A-8804-07EDD460EDB4}"/>
              </a:ext>
            </a:extLst>
          </p:cNvPr>
          <p:cNvGraphicFramePr>
            <a:graphicFrameLocks/>
          </p:cNvGraphicFramePr>
          <p:nvPr>
            <p:extLst>
              <p:ext uri="{D42A27DB-BD31-4B8C-83A1-F6EECF244321}">
                <p14:modId xmlns:p14="http://schemas.microsoft.com/office/powerpoint/2010/main" val="1432109979"/>
              </p:ext>
            </p:extLst>
          </p:nvPr>
        </p:nvGraphicFramePr>
        <p:xfrm>
          <a:off x="5959623" y="1547127"/>
          <a:ext cx="5325989" cy="4478446"/>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6EBD9A9D-95E6-48FD-A165-3F3B6103078B}"/>
              </a:ext>
            </a:extLst>
          </p:cNvPr>
          <p:cNvSpPr txBox="1"/>
          <p:nvPr/>
        </p:nvSpPr>
        <p:spPr>
          <a:xfrm>
            <a:off x="357352" y="6178904"/>
            <a:ext cx="10689021" cy="523220"/>
          </a:xfrm>
          <a:prstGeom prst="rect">
            <a:avLst/>
          </a:prstGeom>
          <a:noFill/>
        </p:spPr>
        <p:txBody>
          <a:bodyPr wrap="square" rtlCol="0">
            <a:spAutoFit/>
          </a:bodyPr>
          <a:lstStyle/>
          <a:p>
            <a:r>
              <a:rPr lang="en-GB" sz="1400" b="1" dirty="0"/>
              <a:t>Selected input models: </a:t>
            </a:r>
            <a:r>
              <a:rPr lang="en-GB" sz="1400" b="1" dirty="0" err="1">
                <a:effectLst/>
              </a:rPr>
              <a:t>FlightNumber</a:t>
            </a:r>
            <a:r>
              <a:rPr lang="en-GB" sz="1400" b="1" dirty="0">
                <a:effectLst/>
              </a:rPr>
              <a:t>, Date, </a:t>
            </a:r>
            <a:r>
              <a:rPr lang="en-GB" sz="1400" b="1" dirty="0" err="1">
                <a:effectLst/>
              </a:rPr>
              <a:t>BoosterVersion</a:t>
            </a:r>
            <a:r>
              <a:rPr lang="en-GB" sz="1400" b="1" dirty="0"/>
              <a:t>,</a:t>
            </a:r>
            <a:r>
              <a:rPr lang="en-GB" sz="1400" b="1" dirty="0">
                <a:effectLst/>
              </a:rPr>
              <a:t> </a:t>
            </a:r>
            <a:r>
              <a:rPr lang="en-GB" sz="1400" b="1" dirty="0" err="1">
                <a:effectLst/>
              </a:rPr>
              <a:t>PayloadMass</a:t>
            </a:r>
            <a:r>
              <a:rPr lang="en-GB" sz="1400" b="1" dirty="0"/>
              <a:t>,</a:t>
            </a:r>
            <a:r>
              <a:rPr lang="en-GB" sz="1400" b="1" dirty="0">
                <a:effectLst/>
              </a:rPr>
              <a:t> Orbit, </a:t>
            </a:r>
            <a:r>
              <a:rPr lang="en-GB" sz="1400" b="1" dirty="0" err="1">
                <a:effectLst/>
              </a:rPr>
              <a:t>LaunchSite</a:t>
            </a:r>
            <a:r>
              <a:rPr lang="en-GB" sz="1400" b="1" dirty="0"/>
              <a:t>,</a:t>
            </a:r>
            <a:r>
              <a:rPr lang="en-GB" sz="1400" b="1" dirty="0">
                <a:effectLst/>
              </a:rPr>
              <a:t> Outcome, Flights, </a:t>
            </a:r>
            <a:r>
              <a:rPr lang="en-GB" sz="1400" b="1" dirty="0" err="1">
                <a:effectLst/>
              </a:rPr>
              <a:t>GridFins</a:t>
            </a:r>
            <a:r>
              <a:rPr lang="en-GB" sz="1400" b="1" dirty="0" err="1"/>
              <a:t>,</a:t>
            </a:r>
            <a:r>
              <a:rPr lang="en-GB" sz="1400" b="1" dirty="0" err="1">
                <a:effectLst/>
              </a:rPr>
              <a:t>Reused</a:t>
            </a:r>
            <a:r>
              <a:rPr lang="en-GB" sz="1400" b="1" dirty="0">
                <a:effectLst/>
              </a:rPr>
              <a:t>, </a:t>
            </a:r>
            <a:r>
              <a:rPr lang="en-GB" sz="1400" b="1" dirty="0" err="1">
                <a:effectLst/>
              </a:rPr>
              <a:t>Legs,LandingPad</a:t>
            </a:r>
            <a:r>
              <a:rPr lang="en-GB" sz="1400" b="1" dirty="0">
                <a:effectLst/>
              </a:rPr>
              <a:t>, </a:t>
            </a:r>
            <a:r>
              <a:rPr lang="en-GB" sz="1400" b="1" dirty="0" err="1">
                <a:effectLst/>
              </a:rPr>
              <a:t>Block,ReusedCount,Serial,Longitude</a:t>
            </a:r>
            <a:r>
              <a:rPr lang="en-GB" sz="1400" b="1" dirty="0">
                <a:effectLst/>
              </a:rPr>
              <a:t>, Latitude, Class </a:t>
            </a:r>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0951778" y="6025573"/>
            <a:ext cx="506193" cy="401638"/>
          </a:xfrm>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j-lt"/>
              </a:rPr>
              <a:t>Confusion Matrix</a:t>
            </a:r>
          </a:p>
        </p:txBody>
      </p:sp>
      <p:pic>
        <p:nvPicPr>
          <p:cNvPr id="3" name="Picture 2">
            <a:extLst>
              <a:ext uri="{FF2B5EF4-FFF2-40B4-BE49-F238E27FC236}">
                <a16:creationId xmlns:a16="http://schemas.microsoft.com/office/drawing/2014/main" id="{49F59ACB-C178-4D62-9A72-AA94386B84E5}"/>
              </a:ext>
            </a:extLst>
          </p:cNvPr>
          <p:cNvPicPr>
            <a:picLocks noChangeAspect="1"/>
          </p:cNvPicPr>
          <p:nvPr/>
        </p:nvPicPr>
        <p:blipFill>
          <a:blip r:embed="rId3"/>
          <a:stretch>
            <a:fillRect/>
          </a:stretch>
        </p:blipFill>
        <p:spPr>
          <a:xfrm>
            <a:off x="770011" y="1432719"/>
            <a:ext cx="6764430" cy="5191488"/>
          </a:xfrm>
          <a:prstGeom prst="rect">
            <a:avLst/>
          </a:prstGeom>
        </p:spPr>
      </p:pic>
      <p:sp>
        <p:nvSpPr>
          <p:cNvPr id="6" name="TextBox 5">
            <a:extLst>
              <a:ext uri="{FF2B5EF4-FFF2-40B4-BE49-F238E27FC236}">
                <a16:creationId xmlns:a16="http://schemas.microsoft.com/office/drawing/2014/main" id="{3FDF35A4-AC66-4528-8F46-ED9726CB7DCB}"/>
              </a:ext>
            </a:extLst>
          </p:cNvPr>
          <p:cNvSpPr txBox="1"/>
          <p:nvPr/>
        </p:nvSpPr>
        <p:spPr>
          <a:xfrm>
            <a:off x="7630510" y="1723697"/>
            <a:ext cx="4256690" cy="3693319"/>
          </a:xfrm>
          <a:prstGeom prst="rect">
            <a:avLst/>
          </a:prstGeom>
          <a:noFill/>
        </p:spPr>
        <p:txBody>
          <a:bodyPr wrap="square" rtlCol="0">
            <a:spAutoFit/>
          </a:bodyPr>
          <a:lstStyle/>
          <a:p>
            <a:pPr marL="285750" indent="-285750">
              <a:buFont typeface="Arial" panose="020B0604020202020204" pitchFamily="34" charset="0"/>
              <a:buChar char="•"/>
            </a:pPr>
            <a:r>
              <a:rPr lang="en-GB" dirty="0"/>
              <a:t>The confusion matrix highlight how the model has performed, it breaks down predicted values against actual values.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We can see there is an issue of False Positive, 3 customers have been misclassified by the model as landed.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model has accurately predicted 12 launches that landed successfully as based on the actual data.</a:t>
            </a:r>
          </a:p>
          <a:p>
            <a:endParaRPr lang="en-GB" dirty="0"/>
          </a:p>
          <a:p>
            <a:endParaRPr lang="en-GB" dirty="0"/>
          </a:p>
        </p:txBody>
      </p:sp>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1371599" y="294538"/>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FFFFFF"/>
                </a:solidFill>
                <a:latin typeface="+mj-lt"/>
                <a:ea typeface="+mj-ea"/>
                <a:cs typeface="+mj-cs"/>
              </a:rPr>
              <a:t>Conclusions</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588579" y="1885279"/>
            <a:ext cx="10507051" cy="4116276"/>
          </a:xfrm>
          <a:prstGeom prst="rect">
            <a:avLst/>
          </a:prstGeom>
        </p:spPr>
        <p:txBody>
          <a:bodyPr vert="horz" lIns="91440" tIns="45720" rIns="91440" bIns="45720" rtlCol="0" anchor="ctr">
            <a:normAutofit/>
          </a:bodyPr>
          <a:lstStyle/>
          <a:p>
            <a:pPr>
              <a:spcBef>
                <a:spcPts val="1400"/>
              </a:spcBef>
            </a:pPr>
            <a:r>
              <a:rPr lang="en-US" sz="2000" dirty="0"/>
              <a:t>Logistic regression is the chosen model as its easy to apply and explain across the business as all the models have same accuracy results.</a:t>
            </a:r>
          </a:p>
          <a:p>
            <a:pPr>
              <a:spcBef>
                <a:spcPts val="1400"/>
              </a:spcBef>
            </a:pPr>
            <a:r>
              <a:rPr lang="en-US" sz="2000" dirty="0"/>
              <a:t>KSC LC-39A launch site has launched the most successful launches and is near a coast and highway.</a:t>
            </a:r>
          </a:p>
          <a:p>
            <a:pPr>
              <a:spcBef>
                <a:spcPts val="1400"/>
              </a:spcBef>
            </a:pPr>
            <a:r>
              <a:rPr lang="en-US" sz="2000" dirty="0"/>
              <a:t>Low weighted payload rocket launches are more successful than heavier payloads. </a:t>
            </a:r>
          </a:p>
          <a:p>
            <a:pPr>
              <a:spcBef>
                <a:spcPts val="1400"/>
              </a:spcBef>
            </a:pPr>
            <a:r>
              <a:rPr lang="en-US" sz="2000" dirty="0"/>
              <a:t>There is relationship between flight number and success rate, successful launch increases with number of flights.</a:t>
            </a:r>
          </a:p>
          <a:p>
            <a:pPr>
              <a:spcBef>
                <a:spcPts val="1400"/>
              </a:spcBef>
            </a:pPr>
            <a:r>
              <a:rPr lang="en-US" sz="2000" dirty="0"/>
              <a:t>ISS, SSO and LEO orbits have also demonstrated higher success rate with lighter payloads.</a:t>
            </a: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46</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1371599" y="294538"/>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FFFFFF"/>
                </a:solidFill>
                <a:latin typeface="+mj-lt"/>
                <a:ea typeface="+mj-ea"/>
                <a:cs typeface="+mj-cs"/>
              </a:rPr>
              <a:t>Appendix</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301696" y="1892636"/>
            <a:ext cx="10636280" cy="897969"/>
          </a:xfrm>
          <a:prstGeom prst="rect">
            <a:avLst/>
          </a:prstGeom>
        </p:spPr>
        <p:txBody>
          <a:bodyPr vert="horz" lIns="91440" tIns="45720" rIns="91440" bIns="45720" rtlCol="0" anchor="ctr">
            <a:normAutofit/>
          </a:bodyPr>
          <a:lstStyle/>
          <a:p>
            <a:pPr>
              <a:spcBef>
                <a:spcPts val="1400"/>
              </a:spcBef>
            </a:pPr>
            <a:r>
              <a:rPr lang="en-US" sz="2000" dirty="0" err="1"/>
              <a:t>Plotly</a:t>
            </a:r>
            <a:r>
              <a:rPr lang="en-US" sz="2000" dirty="0"/>
              <a:t> dash reports</a:t>
            </a:r>
          </a:p>
          <a:p>
            <a:pPr>
              <a:spcBef>
                <a:spcPts val="1400"/>
              </a:spcBef>
            </a:pPr>
            <a:endParaRPr lang="en-US" sz="2000" dirty="0"/>
          </a:p>
        </p:txBody>
      </p:sp>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47</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2548A4-2E63-4128-91DE-35DEB770310C}"/>
              </a:ext>
            </a:extLst>
          </p:cNvPr>
          <p:cNvSpPr>
            <a:spLocks noGrp="1"/>
          </p:cNvSpPr>
          <p:nvPr>
            <p:ph idx="1"/>
          </p:nvPr>
        </p:nvSpPr>
        <p:spPr>
          <a:xfrm>
            <a:off x="147145" y="462454"/>
            <a:ext cx="11960772" cy="6395546"/>
          </a:xfrm>
        </p:spPr>
        <p:txBody>
          <a:bodyPr/>
          <a:lstStyle/>
          <a:p>
            <a:pPr marL="0" indent="0">
              <a:buNone/>
            </a:pPr>
            <a:r>
              <a:rPr lang="en-GB" sz="1100" dirty="0"/>
              <a:t># Import required libraries import pandas as </a:t>
            </a:r>
            <a:r>
              <a:rPr lang="en-GB" sz="1100" dirty="0" err="1"/>
              <a:t>pdimport</a:t>
            </a:r>
            <a:r>
              <a:rPr lang="en-GB" sz="1100" dirty="0"/>
              <a:t> </a:t>
            </a:r>
            <a:r>
              <a:rPr lang="en-GB" sz="1100" dirty="0" err="1"/>
              <a:t>dashimport</a:t>
            </a:r>
            <a:r>
              <a:rPr lang="en-GB" sz="1100" dirty="0"/>
              <a:t> </a:t>
            </a:r>
            <a:r>
              <a:rPr lang="en-GB" sz="1100" dirty="0" err="1"/>
              <a:t>dash_html_components</a:t>
            </a:r>
            <a:r>
              <a:rPr lang="en-GB" sz="1100" dirty="0"/>
              <a:t> as </a:t>
            </a:r>
            <a:r>
              <a:rPr lang="en-GB" sz="1100" dirty="0" err="1"/>
              <a:t>htmlimport</a:t>
            </a:r>
            <a:r>
              <a:rPr lang="en-GB" sz="1100" dirty="0"/>
              <a:t> </a:t>
            </a:r>
            <a:r>
              <a:rPr lang="en-GB" sz="1100" dirty="0" err="1"/>
              <a:t>dash_core_components</a:t>
            </a:r>
            <a:r>
              <a:rPr lang="en-GB" sz="1100" dirty="0"/>
              <a:t> as </a:t>
            </a:r>
            <a:r>
              <a:rPr lang="en-GB" sz="1100" dirty="0" err="1"/>
              <a:t>dccfrom</a:t>
            </a:r>
            <a:r>
              <a:rPr lang="en-GB" sz="1100" dirty="0"/>
              <a:t> </a:t>
            </a:r>
            <a:r>
              <a:rPr lang="en-GB" sz="1100" dirty="0" err="1"/>
              <a:t>dash.dependencies</a:t>
            </a:r>
            <a:r>
              <a:rPr lang="en-GB" sz="1100" dirty="0"/>
              <a:t> import Input, </a:t>
            </a:r>
            <a:r>
              <a:rPr lang="en-GB" sz="1100" dirty="0" err="1"/>
              <a:t>Outputimport</a:t>
            </a:r>
            <a:r>
              <a:rPr lang="en-GB" sz="1100" dirty="0"/>
              <a:t> </a:t>
            </a:r>
            <a:r>
              <a:rPr lang="en-GB" sz="1100" dirty="0" err="1"/>
              <a:t>plotly.express</a:t>
            </a:r>
            <a:r>
              <a:rPr lang="en-GB" sz="1100" dirty="0"/>
              <a:t> as px# </a:t>
            </a:r>
          </a:p>
          <a:p>
            <a:pPr marL="0" indent="0">
              <a:buNone/>
            </a:pPr>
            <a:r>
              <a:rPr lang="en-GB" sz="1100" dirty="0"/>
              <a:t>Read the airline data into pandas </a:t>
            </a:r>
            <a:r>
              <a:rPr lang="en-GB" sz="1100" dirty="0" err="1"/>
              <a:t>dataframespacex_df</a:t>
            </a:r>
            <a:r>
              <a:rPr lang="en-GB" sz="1100" dirty="0"/>
              <a:t> = </a:t>
            </a:r>
            <a:r>
              <a:rPr lang="en-GB" sz="1100" dirty="0" err="1"/>
              <a:t>pd.read_csv</a:t>
            </a:r>
            <a:r>
              <a:rPr lang="en-GB" sz="1100" dirty="0"/>
              <a:t>("spacex_launch_dash.csv")</a:t>
            </a:r>
            <a:r>
              <a:rPr lang="en-GB" sz="1100" dirty="0" err="1"/>
              <a:t>max_payload</a:t>
            </a:r>
            <a:r>
              <a:rPr lang="en-GB" sz="1100" dirty="0"/>
              <a:t> = </a:t>
            </a:r>
            <a:r>
              <a:rPr lang="en-GB" sz="1100" dirty="0" err="1"/>
              <a:t>spacex_df</a:t>
            </a:r>
            <a:r>
              <a:rPr lang="en-GB" sz="1100" dirty="0"/>
              <a:t>['Payload Mass (kg)'].max()</a:t>
            </a:r>
            <a:r>
              <a:rPr lang="en-GB" sz="1100" dirty="0" err="1"/>
              <a:t>min_payload</a:t>
            </a:r>
            <a:r>
              <a:rPr lang="en-GB" sz="1100" dirty="0"/>
              <a:t> = </a:t>
            </a:r>
            <a:r>
              <a:rPr lang="en-GB" sz="1100" dirty="0" err="1"/>
              <a:t>spacex_df</a:t>
            </a:r>
            <a:r>
              <a:rPr lang="en-GB" sz="1100" dirty="0"/>
              <a:t>['Payload Mass (kg)'].min()# </a:t>
            </a:r>
          </a:p>
          <a:p>
            <a:pPr marL="0" indent="0">
              <a:buNone/>
            </a:pPr>
            <a:r>
              <a:rPr lang="en-GB" sz="1100" dirty="0"/>
              <a:t>Create a dash </a:t>
            </a:r>
            <a:r>
              <a:rPr lang="en-GB" sz="1100" dirty="0" err="1"/>
              <a:t>applicationapp</a:t>
            </a:r>
            <a:r>
              <a:rPr lang="en-GB" sz="1100" dirty="0"/>
              <a:t> = </a:t>
            </a:r>
            <a:r>
              <a:rPr lang="en-GB" sz="1100" dirty="0" err="1"/>
              <a:t>dash.Dash</a:t>
            </a:r>
            <a:r>
              <a:rPr lang="en-GB" sz="1100" dirty="0"/>
              <a:t>(__name__)# </a:t>
            </a:r>
          </a:p>
          <a:p>
            <a:pPr marL="0" indent="0">
              <a:buNone/>
            </a:pPr>
            <a:r>
              <a:rPr lang="en-GB" sz="1100" dirty="0"/>
              <a:t>Create an app </a:t>
            </a:r>
            <a:r>
              <a:rPr lang="en-GB" sz="1100" dirty="0" err="1"/>
              <a:t>layoutapp.layout</a:t>
            </a:r>
            <a:r>
              <a:rPr lang="en-GB" sz="1100" dirty="0"/>
              <a:t> = </a:t>
            </a:r>
            <a:r>
              <a:rPr lang="en-GB" sz="1100" dirty="0" err="1"/>
              <a:t>html.Div</a:t>
            </a:r>
            <a:r>
              <a:rPr lang="en-GB" sz="1100" dirty="0"/>
              <a:t>(children=[html.H1('SpaceX Launch Records Dashboard', style={'</a:t>
            </a:r>
            <a:r>
              <a:rPr lang="en-GB" sz="1100" dirty="0" err="1"/>
              <a:t>textAlign</a:t>
            </a:r>
            <a:r>
              <a:rPr lang="en-GB" sz="1100" dirty="0"/>
              <a:t>': '</a:t>
            </a:r>
            <a:r>
              <a:rPr lang="en-GB" sz="1100" dirty="0" err="1"/>
              <a:t>center</a:t>
            </a:r>
            <a:r>
              <a:rPr lang="en-GB" sz="1100" dirty="0"/>
              <a:t>', '</a:t>
            </a:r>
            <a:r>
              <a:rPr lang="en-GB" sz="1100" dirty="0" err="1"/>
              <a:t>color</a:t>
            </a:r>
            <a:r>
              <a:rPr lang="en-GB" sz="1100" dirty="0"/>
              <a:t>': '#503D36', 'font-size': 40}),                               </a:t>
            </a:r>
          </a:p>
          <a:p>
            <a:pPr marL="0" indent="0">
              <a:buNone/>
            </a:pPr>
            <a:r>
              <a:rPr lang="en-GB" sz="1100" dirty="0"/>
              <a:t> # Add a dropdown list to enable Launch Site selection                               </a:t>
            </a:r>
          </a:p>
          <a:p>
            <a:pPr marL="0" indent="0">
              <a:buNone/>
            </a:pPr>
            <a:r>
              <a:rPr lang="en-GB" sz="1100" dirty="0"/>
              <a:t> # The default select value is for ALL sites                                </a:t>
            </a:r>
          </a:p>
          <a:p>
            <a:pPr marL="0" indent="0">
              <a:buNone/>
            </a:pPr>
            <a:r>
              <a:rPr lang="en-GB" sz="1100" dirty="0" err="1"/>
              <a:t>dcc.Dropdown</a:t>
            </a:r>
            <a:r>
              <a:rPr lang="en-GB" sz="1100" dirty="0"/>
              <a:t>(id='site-dropdown', options=[{'label': 'All Sites', 'value': 'ALL'}, {'label': 'CCAFS LC-40', 'value': 'CCAFS LC-40'}, {'label': 'CCAFS SLC-40', 'value': 'CCAFS SLC-40'},                                    {'label': 'KSC LC-39A', 'value': 'KSC LC-39A'},{'label': 'VAFB SLC-4E', 'value': 'VAFB SLC-4E'},  ], value= "ALL",  placeholder= 'Select a </a:t>
            </a:r>
            <a:r>
              <a:rPr lang="en-GB" sz="1100" dirty="0" err="1"/>
              <a:t>lauch</a:t>
            </a:r>
            <a:r>
              <a:rPr lang="en-GB" sz="1100" dirty="0"/>
              <a:t> Site here',                                 searchable=True),</a:t>
            </a:r>
            <a:r>
              <a:rPr lang="en-GB" sz="1100" dirty="0" err="1"/>
              <a:t>html.Br</a:t>
            </a:r>
            <a:r>
              <a:rPr lang="en-GB" sz="1100" dirty="0"/>
              <a:t>(),                               </a:t>
            </a:r>
          </a:p>
          <a:p>
            <a:pPr marL="0" indent="0">
              <a:buNone/>
            </a:pPr>
            <a:r>
              <a:rPr lang="en-GB" sz="1100" dirty="0"/>
              <a:t> # Add a pie chart to show the total successful launches count for all sites                               </a:t>
            </a:r>
          </a:p>
          <a:p>
            <a:pPr marL="0" indent="0">
              <a:buNone/>
            </a:pPr>
            <a:r>
              <a:rPr lang="en-GB" sz="1100" dirty="0"/>
              <a:t> # If a specific launch site was selected, show the Success vs. Failed counts for the site                                </a:t>
            </a:r>
          </a:p>
          <a:p>
            <a:pPr marL="0" indent="0">
              <a:buNone/>
            </a:pPr>
            <a:r>
              <a:rPr lang="en-GB" sz="1100" dirty="0" err="1"/>
              <a:t>html.Div</a:t>
            </a:r>
            <a:r>
              <a:rPr lang="en-GB" sz="1100" dirty="0"/>
              <a:t>(</a:t>
            </a:r>
            <a:r>
              <a:rPr lang="en-GB" sz="1100" dirty="0" err="1"/>
              <a:t>dcc.Graph</a:t>
            </a:r>
            <a:r>
              <a:rPr lang="en-GB" sz="1100" dirty="0"/>
              <a:t>(id='success-pie-chart')), </a:t>
            </a:r>
            <a:r>
              <a:rPr lang="en-GB" sz="1100" dirty="0" err="1"/>
              <a:t>html.Br</a:t>
            </a:r>
            <a:r>
              <a:rPr lang="en-GB" sz="1100" dirty="0"/>
              <a:t>(),</a:t>
            </a:r>
            <a:r>
              <a:rPr lang="en-GB" sz="1100" dirty="0" err="1"/>
              <a:t>html.P</a:t>
            </a:r>
            <a:r>
              <a:rPr lang="en-GB" sz="1100" dirty="0"/>
              <a:t>("Payload range (Kg):"),                                </a:t>
            </a:r>
          </a:p>
          <a:p>
            <a:pPr marL="0" indent="0">
              <a:buNone/>
            </a:pPr>
            <a:r>
              <a:rPr lang="en-GB" sz="1100" dirty="0"/>
              <a:t># TASK 3: Add a slider to select payload range                               </a:t>
            </a:r>
          </a:p>
          <a:p>
            <a:pPr marL="0" indent="0">
              <a:buNone/>
            </a:pPr>
            <a:r>
              <a:rPr lang="en-GB" sz="1100" dirty="0"/>
              <a:t> #dcc.RangeSlider(id='payload-slider',...)                                </a:t>
            </a:r>
          </a:p>
          <a:p>
            <a:pPr marL="0" indent="0">
              <a:buNone/>
            </a:pPr>
            <a:r>
              <a:rPr lang="en-GB" sz="1100" dirty="0" err="1"/>
              <a:t>dcc.RangeSlider</a:t>
            </a:r>
            <a:r>
              <a:rPr lang="en-GB" sz="1100" dirty="0"/>
              <a:t>(id='payload-slider', min=0, max=10000, step=1000,value=[</a:t>
            </a:r>
            <a:r>
              <a:rPr lang="en-GB" sz="1100" dirty="0" err="1"/>
              <a:t>min_payload</a:t>
            </a:r>
            <a:r>
              <a:rPr lang="en-GB" sz="1100" dirty="0"/>
              <a:t>, </a:t>
            </a:r>
            <a:r>
              <a:rPr lang="en-GB" sz="1100" dirty="0" err="1"/>
              <a:t>max_payload</a:t>
            </a:r>
            <a:r>
              <a:rPr lang="en-GB" sz="1100" dirty="0"/>
              <a:t>]),                              </a:t>
            </a:r>
          </a:p>
          <a:p>
            <a:pPr marL="0" indent="0">
              <a:buNone/>
            </a:pPr>
            <a:r>
              <a:rPr lang="en-GB" sz="1100" dirty="0"/>
              <a:t>  # Add a scatter chart to show the correlation between payload and launch success                               </a:t>
            </a:r>
          </a:p>
          <a:p>
            <a:pPr marL="0" indent="0">
              <a:buNone/>
            </a:pPr>
            <a:r>
              <a:rPr lang="en-GB" sz="1100" dirty="0"/>
              <a:t> </a:t>
            </a:r>
            <a:r>
              <a:rPr lang="en-GB" sz="1100" dirty="0" err="1"/>
              <a:t>html.Div</a:t>
            </a:r>
            <a:r>
              <a:rPr lang="en-GB" sz="1100" dirty="0"/>
              <a:t>(</a:t>
            </a:r>
            <a:r>
              <a:rPr lang="en-GB" sz="1100" dirty="0" err="1"/>
              <a:t>dcc.Graph</a:t>
            </a:r>
            <a:r>
              <a:rPr lang="en-GB" sz="1100" dirty="0"/>
              <a:t>(id='success-payload-scatter-chart')),                                ])</a:t>
            </a:r>
          </a:p>
          <a:p>
            <a:pPr marL="0" indent="0">
              <a:buNone/>
            </a:pPr>
            <a:r>
              <a:rPr lang="en-GB" sz="1100" dirty="0"/>
              <a:t># Add a </a:t>
            </a:r>
            <a:r>
              <a:rPr lang="en-GB" sz="1100" dirty="0" err="1"/>
              <a:t>callback</a:t>
            </a:r>
            <a:r>
              <a:rPr lang="en-GB" sz="1100" dirty="0"/>
              <a:t> function for `site-dropdown` as input, `success-pie-chart` as </a:t>
            </a:r>
            <a:r>
              <a:rPr lang="en-GB" sz="1100" dirty="0" err="1"/>
              <a:t>output@app.callback</a:t>
            </a:r>
            <a:r>
              <a:rPr lang="en-GB" sz="1100" dirty="0"/>
              <a:t>(Output(</a:t>
            </a:r>
            <a:r>
              <a:rPr lang="en-GB" sz="1100" dirty="0" err="1"/>
              <a:t>component_id</a:t>
            </a:r>
            <a:r>
              <a:rPr lang="en-GB" sz="1100" dirty="0"/>
              <a:t>='success-pie-chart',</a:t>
            </a:r>
            <a:r>
              <a:rPr lang="en-GB" sz="1100" dirty="0" err="1"/>
              <a:t>component_property</a:t>
            </a:r>
            <a:r>
              <a:rPr lang="en-GB" sz="1100" dirty="0"/>
              <a:t>='figure'), Input(</a:t>
            </a:r>
            <a:r>
              <a:rPr lang="en-GB" sz="1100" dirty="0" err="1"/>
              <a:t>component_id</a:t>
            </a:r>
            <a:r>
              <a:rPr lang="en-GB" sz="1100" dirty="0"/>
              <a:t>='site-dropdown',</a:t>
            </a:r>
            <a:r>
              <a:rPr lang="en-GB" sz="1100" dirty="0" err="1"/>
              <a:t>component_property</a:t>
            </a:r>
            <a:r>
              <a:rPr lang="en-GB" sz="1100" dirty="0"/>
              <a:t>='value')              )def </a:t>
            </a:r>
            <a:r>
              <a:rPr lang="en-GB" sz="1100" dirty="0" err="1"/>
              <a:t>get_pie_chart</a:t>
            </a:r>
            <a:r>
              <a:rPr lang="en-GB" sz="1100" dirty="0"/>
              <a:t>(site):#</a:t>
            </a:r>
            <a:r>
              <a:rPr lang="en-GB" sz="1100" dirty="0" err="1"/>
              <a:t>filtered_df</a:t>
            </a:r>
            <a:r>
              <a:rPr lang="en-GB" sz="1100" dirty="0"/>
              <a:t>=</a:t>
            </a:r>
            <a:r>
              <a:rPr lang="en-GB" sz="1100" dirty="0" err="1"/>
              <a:t>spacex_df</a:t>
            </a:r>
            <a:r>
              <a:rPr lang="en-GB" sz="1100" dirty="0"/>
              <a:t> if site=='ALL':        </a:t>
            </a:r>
            <a:r>
              <a:rPr lang="en-GB" sz="1100" dirty="0" err="1"/>
              <a:t>filtered_df</a:t>
            </a:r>
            <a:r>
              <a:rPr lang="en-GB" sz="1100" dirty="0"/>
              <a:t>=</a:t>
            </a:r>
            <a:r>
              <a:rPr lang="en-GB" sz="1100" dirty="0" err="1"/>
              <a:t>spacex_df</a:t>
            </a:r>
            <a:r>
              <a:rPr lang="en-GB" sz="1100" dirty="0"/>
              <a:t>        fig=</a:t>
            </a:r>
            <a:r>
              <a:rPr lang="en-GB" sz="1100" dirty="0" err="1"/>
              <a:t>px.pie</a:t>
            </a:r>
            <a:r>
              <a:rPr lang="en-GB" sz="1100" dirty="0"/>
              <a:t>(</a:t>
            </a:r>
            <a:r>
              <a:rPr lang="en-GB" sz="1100" dirty="0" err="1"/>
              <a:t>spacex_df,values</a:t>
            </a:r>
            <a:r>
              <a:rPr lang="en-GB" sz="1100" dirty="0"/>
              <a:t>='class',        names='Launch Site',        title=</a:t>
            </a:r>
            <a:r>
              <a:rPr lang="en-GB" sz="1100" dirty="0" err="1"/>
              <a:t>f'Success</a:t>
            </a:r>
            <a:r>
              <a:rPr lang="en-GB" sz="1100" dirty="0"/>
              <a:t> Count for all launch sites')        return fig else:        </a:t>
            </a:r>
            <a:r>
              <a:rPr lang="en-GB" sz="1100" dirty="0" err="1"/>
              <a:t>df_site_filtered</a:t>
            </a:r>
            <a:r>
              <a:rPr lang="en-GB" sz="1100" dirty="0"/>
              <a:t>=</a:t>
            </a:r>
            <a:r>
              <a:rPr lang="en-GB" sz="1100" dirty="0" err="1"/>
              <a:t>spacex_df</a:t>
            </a:r>
            <a:r>
              <a:rPr lang="en-GB" sz="1100" dirty="0"/>
              <a:t>[</a:t>
            </a:r>
            <a:r>
              <a:rPr lang="en-GB" sz="1100" dirty="0" err="1"/>
              <a:t>spacex_df</a:t>
            </a:r>
            <a:r>
              <a:rPr lang="en-GB" sz="1100" dirty="0"/>
              <a:t>['Launch Site']== site]        </a:t>
            </a:r>
            <a:r>
              <a:rPr lang="en-GB" sz="1100" dirty="0" err="1"/>
              <a:t>filtered_df</a:t>
            </a:r>
            <a:r>
              <a:rPr lang="en-GB" sz="1100" dirty="0"/>
              <a:t>=</a:t>
            </a:r>
            <a:r>
              <a:rPr lang="en-GB" sz="1100" dirty="0" err="1"/>
              <a:t>spacex_df</a:t>
            </a:r>
            <a:r>
              <a:rPr lang="en-GB" sz="1100" dirty="0"/>
              <a:t>[</a:t>
            </a:r>
            <a:r>
              <a:rPr lang="en-GB" sz="1100" dirty="0" err="1"/>
              <a:t>spacex_df</a:t>
            </a:r>
            <a:r>
              <a:rPr lang="en-GB" sz="1100" dirty="0"/>
              <a:t>['Launch Site']==site]        df1=</a:t>
            </a:r>
            <a:r>
              <a:rPr lang="en-GB" sz="1100" dirty="0" err="1"/>
              <a:t>filtered_df.groupby</a:t>
            </a:r>
            <a:r>
              <a:rPr lang="en-GB" sz="1100" dirty="0"/>
              <a:t>(['Launch </a:t>
            </a:r>
            <a:r>
              <a:rPr lang="en-GB" sz="1100" dirty="0" err="1"/>
              <a:t>Site','class</a:t>
            </a:r>
            <a:r>
              <a:rPr lang="en-GB" sz="1100" dirty="0"/>
              <a:t>']).size().</a:t>
            </a:r>
            <a:r>
              <a:rPr lang="en-GB" sz="1100" dirty="0" err="1"/>
              <a:t>reset_index</a:t>
            </a:r>
            <a:r>
              <a:rPr lang="en-GB" sz="1100" dirty="0"/>
              <a:t>(name='class count')        fig = </a:t>
            </a:r>
            <a:r>
              <a:rPr lang="en-GB" sz="1100" dirty="0" err="1"/>
              <a:t>px.pie</a:t>
            </a:r>
            <a:r>
              <a:rPr lang="en-GB" sz="1100" dirty="0"/>
              <a:t>(df1, values='class count', names='class', title=</a:t>
            </a:r>
            <a:r>
              <a:rPr lang="en-GB" sz="1100" dirty="0" err="1"/>
              <a:t>f"Total</a:t>
            </a:r>
            <a:r>
              <a:rPr lang="en-GB" sz="1100" dirty="0"/>
              <a:t> Success Launches for site {site}")        return fig# TASK # Add a </a:t>
            </a:r>
            <a:r>
              <a:rPr lang="en-GB" sz="1100" dirty="0" err="1"/>
              <a:t>callback</a:t>
            </a:r>
            <a:r>
              <a:rPr lang="en-GB" sz="1100" dirty="0"/>
              <a:t> function for `site-dropdown` and `payload-slider` as inputs, `success-payload-scatter-chart` as </a:t>
            </a:r>
            <a:r>
              <a:rPr lang="en-GB" sz="1100" dirty="0" err="1"/>
              <a:t>output@app.callback</a:t>
            </a:r>
            <a:r>
              <a:rPr lang="en-GB" sz="1100" dirty="0"/>
              <a:t>(    Output(</a:t>
            </a:r>
            <a:r>
              <a:rPr lang="en-GB" sz="1100" dirty="0" err="1"/>
              <a:t>component_id</a:t>
            </a:r>
            <a:r>
              <a:rPr lang="en-GB" sz="1100" dirty="0"/>
              <a:t>='success-payload-scatter-chart', </a:t>
            </a:r>
            <a:r>
              <a:rPr lang="en-GB" sz="1100" dirty="0" err="1"/>
              <a:t>component_property</a:t>
            </a:r>
            <a:r>
              <a:rPr lang="en-GB" sz="1100" dirty="0"/>
              <a:t>='figure'),    [Input(</a:t>
            </a:r>
            <a:r>
              <a:rPr lang="en-GB" sz="1100" dirty="0" err="1"/>
              <a:t>component_id</a:t>
            </a:r>
            <a:r>
              <a:rPr lang="en-GB" sz="1100" dirty="0"/>
              <a:t>='site-dropdown', </a:t>
            </a:r>
            <a:r>
              <a:rPr lang="en-GB" sz="1100" dirty="0" err="1"/>
              <a:t>component_property</a:t>
            </a:r>
            <a:r>
              <a:rPr lang="en-GB" sz="1100" dirty="0"/>
              <a:t>='value'),     Input(</a:t>
            </a:r>
            <a:r>
              <a:rPr lang="en-GB" sz="1100" dirty="0" err="1"/>
              <a:t>component_id</a:t>
            </a:r>
            <a:r>
              <a:rPr lang="en-GB" sz="1100" dirty="0"/>
              <a:t>="payload-slider", </a:t>
            </a:r>
            <a:r>
              <a:rPr lang="en-GB" sz="1100" dirty="0" err="1"/>
              <a:t>component_property</a:t>
            </a:r>
            <a:r>
              <a:rPr lang="en-GB" sz="1100" dirty="0"/>
              <a:t>="value")])def </a:t>
            </a:r>
            <a:r>
              <a:rPr lang="en-GB" sz="1100" dirty="0" err="1"/>
              <a:t>generate_scatter</a:t>
            </a:r>
            <a:r>
              <a:rPr lang="en-GB" sz="1100" dirty="0"/>
              <a:t>(</a:t>
            </a:r>
            <a:r>
              <a:rPr lang="en-GB" sz="1100" dirty="0" err="1"/>
              <a:t>site,payload</a:t>
            </a:r>
            <a:r>
              <a:rPr lang="en-GB" sz="1100" dirty="0"/>
              <a:t>):    low, high = payload    mask = </a:t>
            </a:r>
            <a:r>
              <a:rPr lang="en-GB" sz="1100" dirty="0" err="1"/>
              <a:t>spacex_df</a:t>
            </a:r>
            <a:r>
              <a:rPr lang="en-GB" sz="1100" dirty="0"/>
              <a:t>[</a:t>
            </a:r>
            <a:r>
              <a:rPr lang="en-GB" sz="1100" dirty="0" err="1"/>
              <a:t>spacex_df</a:t>
            </a:r>
            <a:r>
              <a:rPr lang="en-GB" sz="1100" dirty="0"/>
              <a:t>['Payload Mass (kg)'].between(</a:t>
            </a:r>
            <a:r>
              <a:rPr lang="en-GB" sz="1100" dirty="0" err="1"/>
              <a:t>low,high</a:t>
            </a:r>
            <a:r>
              <a:rPr lang="en-GB" sz="1100" dirty="0"/>
              <a:t>)]    if site == 'ALL':        fig = </a:t>
            </a:r>
            <a:r>
              <a:rPr lang="en-GB" sz="1100" dirty="0" err="1"/>
              <a:t>px.scatter</a:t>
            </a:r>
            <a:r>
              <a:rPr lang="en-GB" sz="1100" dirty="0"/>
              <a:t>(mask,  x='Payload Mass (kg)',                         y='class',                         </a:t>
            </a:r>
            <a:r>
              <a:rPr lang="en-GB" sz="1100" dirty="0" err="1"/>
              <a:t>color</a:t>
            </a:r>
            <a:r>
              <a:rPr lang="en-GB" sz="1100" dirty="0"/>
              <a:t>="Booster Version Category", title=</a:t>
            </a:r>
            <a:r>
              <a:rPr lang="en-GB" sz="1100" dirty="0" err="1"/>
              <a:t>f"Correlation</a:t>
            </a:r>
            <a:r>
              <a:rPr lang="en-GB" sz="1100" dirty="0"/>
              <a:t> between Payload and Success for all sites")           return fig    else:        </a:t>
            </a:r>
            <a:r>
              <a:rPr lang="en-GB" sz="1100" dirty="0" err="1"/>
              <a:t>mask_filtered</a:t>
            </a:r>
            <a:r>
              <a:rPr lang="en-GB" sz="1100" dirty="0"/>
              <a:t> = mask[mask['Launch Site'] == site]        fig = </a:t>
            </a:r>
            <a:r>
              <a:rPr lang="en-GB" sz="1100" dirty="0" err="1"/>
              <a:t>px.scatter</a:t>
            </a:r>
            <a:r>
              <a:rPr lang="en-GB" sz="1100" dirty="0"/>
              <a:t>(</a:t>
            </a:r>
            <a:r>
              <a:rPr lang="en-GB" sz="1100" dirty="0" err="1"/>
              <a:t>mask_filtered</a:t>
            </a:r>
            <a:r>
              <a:rPr lang="en-GB" sz="1100" dirty="0"/>
              <a:t>,  x='Payload Mass (kg)',  y='class', </a:t>
            </a:r>
            <a:r>
              <a:rPr lang="en-GB" sz="1100" dirty="0" err="1"/>
              <a:t>color</a:t>
            </a:r>
            <a:r>
              <a:rPr lang="en-GB" sz="1100" dirty="0"/>
              <a:t>="Booster Version Category", title=</a:t>
            </a:r>
            <a:r>
              <a:rPr lang="en-GB" sz="1100" dirty="0" err="1"/>
              <a:t>f"Correlation</a:t>
            </a:r>
            <a:r>
              <a:rPr lang="en-GB" sz="1100" dirty="0"/>
              <a:t> between Payload and Success for "+site) return fig</a:t>
            </a:r>
          </a:p>
          <a:p>
            <a:pPr marL="0" indent="0">
              <a:buNone/>
            </a:pPr>
            <a:r>
              <a:rPr lang="en-GB" sz="1100" dirty="0"/>
              <a:t># Run the </a:t>
            </a:r>
            <a:r>
              <a:rPr lang="en-GB" sz="1100" dirty="0" err="1"/>
              <a:t>appif</a:t>
            </a:r>
            <a:r>
              <a:rPr lang="en-GB" sz="1100" dirty="0"/>
              <a:t> __name__ == '__main__':    </a:t>
            </a:r>
            <a:r>
              <a:rPr lang="en-GB" sz="1100" dirty="0" err="1"/>
              <a:t>app.run_server</a:t>
            </a:r>
            <a:r>
              <a:rPr lang="en-GB" sz="1100" dirty="0"/>
              <a:t>()</a:t>
            </a:r>
          </a:p>
        </p:txBody>
      </p:sp>
      <p:sp>
        <p:nvSpPr>
          <p:cNvPr id="4" name="TextBox 3">
            <a:extLst>
              <a:ext uri="{FF2B5EF4-FFF2-40B4-BE49-F238E27FC236}">
                <a16:creationId xmlns:a16="http://schemas.microsoft.com/office/drawing/2014/main" id="{772A8C53-F0D4-4AE8-8576-D11457AA993B}"/>
              </a:ext>
            </a:extLst>
          </p:cNvPr>
          <p:cNvSpPr txBox="1"/>
          <p:nvPr/>
        </p:nvSpPr>
        <p:spPr>
          <a:xfrm>
            <a:off x="147145" y="126124"/>
            <a:ext cx="2659117" cy="369332"/>
          </a:xfrm>
          <a:prstGeom prst="rect">
            <a:avLst/>
          </a:prstGeom>
          <a:noFill/>
        </p:spPr>
        <p:txBody>
          <a:bodyPr wrap="square" rtlCol="0">
            <a:spAutoFit/>
          </a:bodyPr>
          <a:lstStyle/>
          <a:p>
            <a:r>
              <a:rPr lang="en-GB" dirty="0"/>
              <a:t>Plotly Dash report</a:t>
            </a:r>
          </a:p>
        </p:txBody>
      </p:sp>
    </p:spTree>
    <p:extLst>
      <p:ext uri="{BB962C8B-B14F-4D97-AF65-F5344CB8AC3E}">
        <p14:creationId xmlns:p14="http://schemas.microsoft.com/office/powerpoint/2010/main" val="18203445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1371599" y="294538"/>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FFFFFF"/>
                </a:solidFill>
                <a:latin typeface="+mj-lt"/>
                <a:ea typeface="+mj-ea"/>
                <a:cs typeface="+mj-cs"/>
              </a:rPr>
              <a:t>Methodology</a:t>
            </a:r>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1149899" y="2039115"/>
            <a:ext cx="9724031" cy="4235561"/>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400" dirty="0">
                <a:solidFill>
                  <a:schemeClr val="tx1"/>
                </a:solidFill>
                <a:latin typeface="+mn-lt"/>
              </a:rPr>
              <a:t>Data collection methodology: Using SpaceX Rest API and Web Scraping.</a:t>
            </a:r>
          </a:p>
          <a:p>
            <a:pPr>
              <a:spcBef>
                <a:spcPts val="1400"/>
              </a:spcBef>
              <a:buFont typeface="Arial" panose="020B0604020202020204" pitchFamily="34" charset="0"/>
              <a:buChar char="•"/>
            </a:pPr>
            <a:r>
              <a:rPr lang="en-US" sz="2400" dirty="0">
                <a:solidFill>
                  <a:schemeClr val="tx1"/>
                </a:solidFill>
                <a:latin typeface="+mn-lt"/>
              </a:rPr>
              <a:t>Perform data wrangling : Data was prepared by filling missing data using One Hot Encoding feature, selecting required data and column.</a:t>
            </a:r>
          </a:p>
          <a:p>
            <a:pPr>
              <a:spcBef>
                <a:spcPts val="1400"/>
              </a:spcBef>
              <a:buFont typeface="Arial" panose="020B0604020202020204" pitchFamily="34" charset="0"/>
              <a:buChar char="•"/>
            </a:pPr>
            <a:r>
              <a:rPr lang="en-US" sz="2400" dirty="0">
                <a:solidFill>
                  <a:schemeClr val="tx1"/>
                </a:solidFill>
                <a:latin typeface="+mn-lt"/>
              </a:rPr>
              <a:t>Perform exploratory data analysis (EDA) using visualization and SQL: Analysis was carried out using SQL and visualization to determine relationship/correlation between variables.</a:t>
            </a:r>
          </a:p>
          <a:p>
            <a:pPr>
              <a:spcBef>
                <a:spcPts val="1400"/>
              </a:spcBef>
              <a:buFont typeface="Arial" panose="020B0604020202020204" pitchFamily="34" charset="0"/>
              <a:buChar char="•"/>
            </a:pPr>
            <a:r>
              <a:rPr lang="en-US" sz="2400" dirty="0">
                <a:solidFill>
                  <a:schemeClr val="tx1"/>
                </a:solidFill>
                <a:latin typeface="+mn-lt"/>
              </a:rPr>
              <a:t>Perform interactive visual analytics using Folium and Plotly Dash: Explore launch data further by using folium maps and dashboard reporting.</a:t>
            </a:r>
          </a:p>
          <a:p>
            <a:pPr>
              <a:spcBef>
                <a:spcPts val="1400"/>
              </a:spcBef>
              <a:buFont typeface="Arial" panose="020B0604020202020204" pitchFamily="34" charset="0"/>
              <a:buChar char="•"/>
            </a:pPr>
            <a:r>
              <a:rPr lang="en-US" sz="2400" dirty="0">
                <a:solidFill>
                  <a:schemeClr val="tx1"/>
                </a:solidFill>
                <a:latin typeface="+mn-lt"/>
              </a:rPr>
              <a:t>Perform predictive analysis using classification models: Build, tune, evaluate classification models</a:t>
            </a: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smtClean="0">
                <a:solidFill>
                  <a:schemeClr val="tx1">
                    <a:lumMod val="50000"/>
                    <a:lumOff val="50000"/>
                  </a:schemeClr>
                </a:solidFill>
                <a:latin typeface="+mn-lt"/>
              </a:rPr>
              <a:pPr>
                <a:spcAft>
                  <a:spcPts val="600"/>
                </a:spcAft>
              </a:pPr>
              <a:t>6</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28168" y="1512395"/>
            <a:ext cx="4479906" cy="3847882"/>
          </a:xfrm>
          <a:prstGeom prst="rect">
            <a:avLst/>
          </a:prstGeom>
        </p:spPr>
        <p:txBody>
          <a:bodyPr lIns="91440" tIns="45720" rIns="91440" bIns="45720" anchor="t"/>
          <a:lstStyle/>
          <a:p>
            <a:pPr>
              <a:spcBef>
                <a:spcPts val="1400"/>
              </a:spcBef>
            </a:pPr>
            <a:r>
              <a:rPr lang="en-US" sz="2400" dirty="0"/>
              <a:t>Data was collected from Wikipedia through web scraping (</a:t>
            </a:r>
            <a:r>
              <a:rPr lang="en-US" sz="2400" dirty="0" err="1"/>
              <a:t>BeautifulSoup</a:t>
            </a:r>
            <a:r>
              <a:rPr lang="en-US" sz="2400" dirty="0"/>
              <a:t>) and REST API to predict success/failure of Falcon 9 First Stage landing.</a:t>
            </a:r>
          </a:p>
          <a:p>
            <a:pPr>
              <a:spcBef>
                <a:spcPts val="1400"/>
              </a:spcBef>
            </a:pPr>
            <a:r>
              <a:rPr lang="en-US" sz="2400" dirty="0"/>
              <a:t>This data provided a dataframe with Launch data which included information around Landing outcome, Launch sites, payload mass carried, rocket parts new/used for each  launch. </a:t>
            </a:r>
          </a:p>
          <a:p>
            <a:pPr>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a:endParaRPr>
          </a:p>
          <a:p>
            <a:pPr marL="0" indent="0">
              <a:lnSpc>
                <a:spcPct val="100000"/>
              </a:lnSpc>
              <a:spcBef>
                <a:spcPts val="1400"/>
              </a:spcBef>
              <a:buNone/>
            </a:pPr>
            <a:endParaRPr lang="en-US" sz="1800"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Data Collection</a:t>
            </a:r>
          </a:p>
        </p:txBody>
      </p:sp>
      <p:sp>
        <p:nvSpPr>
          <p:cNvPr id="7" name="Content Placeholder 4">
            <a:extLst>
              <a:ext uri="{FF2B5EF4-FFF2-40B4-BE49-F238E27FC236}">
                <a16:creationId xmlns:a16="http://schemas.microsoft.com/office/drawing/2014/main" id="{04B3A465-D8AF-472A-A28D-C47A321D6D17}"/>
              </a:ext>
            </a:extLst>
          </p:cNvPr>
          <p:cNvSpPr txBox="1">
            <a:spLocks/>
          </p:cNvSpPr>
          <p:nvPr/>
        </p:nvSpPr>
        <p:spPr>
          <a:xfrm>
            <a:off x="6484883" y="1512395"/>
            <a:ext cx="4085768" cy="212418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sp>
        <p:nvSpPr>
          <p:cNvPr id="8" name="Content Placeholder 4">
            <a:extLst>
              <a:ext uri="{FF2B5EF4-FFF2-40B4-BE49-F238E27FC236}">
                <a16:creationId xmlns:a16="http://schemas.microsoft.com/office/drawing/2014/main" id="{1ABB2B15-CACD-4F50-96BE-0E6CEE2DBAE7}"/>
              </a:ext>
            </a:extLst>
          </p:cNvPr>
          <p:cNvSpPr txBox="1">
            <a:spLocks/>
          </p:cNvSpPr>
          <p:nvPr/>
        </p:nvSpPr>
        <p:spPr>
          <a:xfrm>
            <a:off x="5044966" y="1512394"/>
            <a:ext cx="6240645" cy="2276585"/>
          </a:xfrm>
          <a:prstGeom prst="rect">
            <a:avLst/>
          </a:prstGeom>
          <a:solidFill>
            <a:schemeClr val="bg1"/>
          </a:solidFill>
          <a:ln>
            <a:solidFill>
              <a:schemeClr val="tx1"/>
            </a:solidFill>
          </a:ln>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highlight>
                  <a:srgbClr val="F2F4F8"/>
                </a:highlight>
              </a:rPr>
              <a:t>API</a:t>
            </a:r>
          </a:p>
        </p:txBody>
      </p:sp>
      <p:sp>
        <p:nvSpPr>
          <p:cNvPr id="9" name="Content Placeholder 4">
            <a:extLst>
              <a:ext uri="{FF2B5EF4-FFF2-40B4-BE49-F238E27FC236}">
                <a16:creationId xmlns:a16="http://schemas.microsoft.com/office/drawing/2014/main" id="{AECD51E2-1EFA-48E6-949F-D6E303EECB46}"/>
              </a:ext>
            </a:extLst>
          </p:cNvPr>
          <p:cNvSpPr txBox="1">
            <a:spLocks/>
          </p:cNvSpPr>
          <p:nvPr/>
        </p:nvSpPr>
        <p:spPr>
          <a:xfrm>
            <a:off x="5044965" y="4213675"/>
            <a:ext cx="6240645" cy="2041622"/>
          </a:xfrm>
          <a:prstGeom prst="rect">
            <a:avLst/>
          </a:prstGeom>
          <a:solidFill>
            <a:schemeClr val="bg1"/>
          </a:solidFill>
          <a:ln>
            <a:solidFill>
              <a:schemeClr val="tx1"/>
            </a:solidFill>
          </a:ln>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highlight>
                  <a:srgbClr val="F2F4F8"/>
                </a:highlight>
              </a:rPr>
              <a:t>Web Scraping  </a:t>
            </a:r>
          </a:p>
        </p:txBody>
      </p:sp>
      <p:graphicFrame>
        <p:nvGraphicFramePr>
          <p:cNvPr id="3" name="Diagram 2">
            <a:extLst>
              <a:ext uri="{FF2B5EF4-FFF2-40B4-BE49-F238E27FC236}">
                <a16:creationId xmlns:a16="http://schemas.microsoft.com/office/drawing/2014/main" id="{CDFC7015-6A37-42E1-94A5-F8E645D65B9F}"/>
              </a:ext>
            </a:extLst>
          </p:cNvPr>
          <p:cNvGraphicFramePr/>
          <p:nvPr>
            <p:extLst>
              <p:ext uri="{D42A27DB-BD31-4B8C-83A1-F6EECF244321}">
                <p14:modId xmlns:p14="http://schemas.microsoft.com/office/powerpoint/2010/main" val="2651405517"/>
              </p:ext>
            </p:extLst>
          </p:nvPr>
        </p:nvGraphicFramePr>
        <p:xfrm>
          <a:off x="5623034" y="1664795"/>
          <a:ext cx="5286704" cy="21241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359F4FB2-239A-4BC7-BB14-F6E3DA2E56D7}"/>
              </a:ext>
            </a:extLst>
          </p:cNvPr>
          <p:cNvGraphicFramePr/>
          <p:nvPr>
            <p:extLst>
              <p:ext uri="{D42A27DB-BD31-4B8C-83A1-F6EECF244321}">
                <p14:modId xmlns:p14="http://schemas.microsoft.com/office/powerpoint/2010/main" val="1001256265"/>
              </p:ext>
            </p:extLst>
          </p:nvPr>
        </p:nvGraphicFramePr>
        <p:xfrm>
          <a:off x="5044966" y="4131113"/>
          <a:ext cx="5602013" cy="21882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Data Collection – SpaceX API</a:t>
            </a:r>
          </a:p>
        </p:txBody>
      </p:sp>
      <p:graphicFrame>
        <p:nvGraphicFramePr>
          <p:cNvPr id="7" name="Diagram 6">
            <a:extLst>
              <a:ext uri="{FF2B5EF4-FFF2-40B4-BE49-F238E27FC236}">
                <a16:creationId xmlns:a16="http://schemas.microsoft.com/office/drawing/2014/main" id="{5A4DF968-7D38-457E-A15C-0A349351472A}"/>
              </a:ext>
            </a:extLst>
          </p:cNvPr>
          <p:cNvGraphicFramePr/>
          <p:nvPr>
            <p:extLst>
              <p:ext uri="{D42A27DB-BD31-4B8C-83A1-F6EECF244321}">
                <p14:modId xmlns:p14="http://schemas.microsoft.com/office/powerpoint/2010/main" val="177578912"/>
              </p:ext>
            </p:extLst>
          </p:nvPr>
        </p:nvGraphicFramePr>
        <p:xfrm>
          <a:off x="509003" y="1435319"/>
          <a:ext cx="10776608" cy="32733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2E912A88-0F98-4956-895F-A5932CBC62F5}"/>
              </a:ext>
            </a:extLst>
          </p:cNvPr>
          <p:cNvSpPr/>
          <p:nvPr/>
        </p:nvSpPr>
        <p:spPr>
          <a:xfrm>
            <a:off x="122620" y="6372800"/>
            <a:ext cx="11335352" cy="4016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rgbClr val="1C7DDB"/>
                </a:solidFill>
                <a:hlinkClick r:id="rId8"/>
              </a:rPr>
              <a:t>https://github.com/trahman21-hub21/Applied-Data-Science-Capstone/blob/main/Data%20Collection%20API%20Lab%201.ipynb</a:t>
            </a:r>
            <a:endParaRPr lang="en-GB" sz="1400" dirty="0">
              <a:solidFill>
                <a:srgbClr val="1C7DDB"/>
              </a:solidFill>
            </a:endParaRPr>
          </a:p>
        </p:txBody>
      </p:sp>
      <p:sp>
        <p:nvSpPr>
          <p:cNvPr id="11" name="TextBox 10">
            <a:extLst>
              <a:ext uri="{FF2B5EF4-FFF2-40B4-BE49-F238E27FC236}">
                <a16:creationId xmlns:a16="http://schemas.microsoft.com/office/drawing/2014/main" id="{F04297BA-B127-42AA-AE96-A518B91AC2F7}"/>
              </a:ext>
            </a:extLst>
          </p:cNvPr>
          <p:cNvSpPr txBox="1"/>
          <p:nvPr/>
        </p:nvSpPr>
        <p:spPr>
          <a:xfrm>
            <a:off x="427421" y="4776351"/>
            <a:ext cx="10776607" cy="830997"/>
          </a:xfrm>
          <a:prstGeom prst="rect">
            <a:avLst/>
          </a:prstGeom>
          <a:noFill/>
        </p:spPr>
        <p:txBody>
          <a:bodyPr wrap="square" rtlCol="0">
            <a:spAutoFit/>
          </a:bodyPr>
          <a:lstStyle/>
          <a:p>
            <a:pPr>
              <a:lnSpc>
                <a:spcPct val="100000"/>
              </a:lnSpc>
              <a:spcBef>
                <a:spcPts val="1400"/>
              </a:spcBef>
            </a:pPr>
            <a:r>
              <a:rPr lang="en-US" sz="2400" dirty="0"/>
              <a:t>The process flow highlights the steps taken to convert information using API to a dataframe used for analysis.</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EF744E-D728-4DD0-B6CD-08EC590DFD8B}"/>
              </a:ext>
            </a:extLst>
          </p:cNvPr>
          <p:cNvPicPr>
            <a:picLocks noChangeAspect="1"/>
          </p:cNvPicPr>
          <p:nvPr/>
        </p:nvPicPr>
        <p:blipFill>
          <a:blip r:embed="rId3"/>
          <a:stretch>
            <a:fillRect/>
          </a:stretch>
        </p:blipFill>
        <p:spPr>
          <a:xfrm>
            <a:off x="8772820" y="233973"/>
            <a:ext cx="3258573" cy="3047985"/>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306910" y="736832"/>
            <a:ext cx="2296511" cy="2368975"/>
          </a:xfrm>
          <a:prstGeom prst="rect">
            <a:avLst/>
          </a:prstGeom>
        </p:spPr>
        <p:txBody>
          <a:bodyPr lIns="91440" tIns="45720" rIns="91440" bIns="45720" anchor="t">
            <a:noAutofit/>
          </a:bodyPr>
          <a:lstStyle/>
          <a:p>
            <a:pPr marL="0" indent="0">
              <a:lnSpc>
                <a:spcPct val="100000"/>
              </a:lnSpc>
              <a:spcBef>
                <a:spcPts val="1400"/>
              </a:spcBef>
              <a:buNone/>
            </a:pPr>
            <a:r>
              <a:rPr lang="en-US" sz="2400" dirty="0"/>
              <a:t>This highlights process used to create a dataframe through web scrapping</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922411" y="653992"/>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Data Collection – Web Scraping</a:t>
            </a:r>
          </a:p>
        </p:txBody>
      </p:sp>
      <p:graphicFrame>
        <p:nvGraphicFramePr>
          <p:cNvPr id="7" name="Content Placeholder 4">
            <a:extLst>
              <a:ext uri="{FF2B5EF4-FFF2-40B4-BE49-F238E27FC236}">
                <a16:creationId xmlns:a16="http://schemas.microsoft.com/office/drawing/2014/main" id="{C07034EB-BDA8-42C5-8BF6-2F4C7C2AF88E}"/>
              </a:ext>
            </a:extLst>
          </p:cNvPr>
          <p:cNvGraphicFramePr>
            <a:graphicFrameLocks/>
          </p:cNvGraphicFramePr>
          <p:nvPr>
            <p:extLst>
              <p:ext uri="{D42A27DB-BD31-4B8C-83A1-F6EECF244321}">
                <p14:modId xmlns:p14="http://schemas.microsoft.com/office/powerpoint/2010/main" val="1627571561"/>
              </p:ext>
            </p:extLst>
          </p:nvPr>
        </p:nvGraphicFramePr>
        <p:xfrm>
          <a:off x="1064145" y="2238614"/>
          <a:ext cx="9207062" cy="44224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Rectangle 8">
            <a:extLst>
              <a:ext uri="{FF2B5EF4-FFF2-40B4-BE49-F238E27FC236}">
                <a16:creationId xmlns:a16="http://schemas.microsoft.com/office/drawing/2014/main" id="{D4E03FEF-6FD0-47E7-9EA4-90437C5C88D8}"/>
              </a:ext>
            </a:extLst>
          </p:cNvPr>
          <p:cNvSpPr/>
          <p:nvPr/>
        </p:nvSpPr>
        <p:spPr>
          <a:xfrm>
            <a:off x="0" y="6321983"/>
            <a:ext cx="11335352" cy="4887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rgbClr val="1C7DDB"/>
                </a:solidFill>
                <a:hlinkClick r:id="rId9"/>
              </a:rPr>
              <a:t>https://github.com/trahman21-hub21/Applied-Data-Science-Capstone/blob/main/Complete%20the%20Data%20Collection%20with%20Web%20Scraping%20Lab%202.ipynb</a:t>
            </a:r>
            <a:endParaRPr lang="en-GB" sz="1200" dirty="0">
              <a:solidFill>
                <a:srgbClr val="1C7DDB"/>
              </a:solidFill>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52</TotalTime>
  <Words>3860</Words>
  <Application>Microsoft Office PowerPoint</Application>
  <PresentationFormat>Widescreen</PresentationFormat>
  <Paragraphs>329</Paragraphs>
  <Slides>49</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Abadi</vt:lpstr>
      <vt:lpstr>Arial</vt:lpstr>
      <vt:lpstr>Calibri</vt:lpstr>
      <vt:lpstr>Courier New</vt:lpstr>
      <vt:lpstr>Helvetica Neue</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EDA WITH 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Khan Ahmed</cp:lastModifiedBy>
  <cp:revision>302</cp:revision>
  <dcterms:created xsi:type="dcterms:W3CDTF">2021-04-29T18:58:34Z</dcterms:created>
  <dcterms:modified xsi:type="dcterms:W3CDTF">2021-10-26T18:24:39Z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